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3" r:id="rId4"/>
    <p:sldId id="265" r:id="rId5"/>
    <p:sldId id="266" r:id="rId6"/>
    <p:sldId id="798" r:id="rId7"/>
    <p:sldId id="267" r:id="rId8"/>
    <p:sldId id="268" r:id="rId9"/>
    <p:sldId id="269" r:id="rId10"/>
    <p:sldId id="257" r:id="rId11"/>
    <p:sldId id="270" r:id="rId12"/>
    <p:sldId id="271" r:id="rId13"/>
    <p:sldId id="272" r:id="rId14"/>
    <p:sldId id="273" r:id="rId15"/>
    <p:sldId id="260" r:id="rId16"/>
    <p:sldId id="261" r:id="rId17"/>
    <p:sldId id="262" r:id="rId18"/>
    <p:sldId id="275" r:id="rId19"/>
    <p:sldId id="276" r:id="rId20"/>
    <p:sldId id="274" r:id="rId21"/>
    <p:sldId id="264"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sorterViewPr>
    <p:cViewPr varScale="1">
      <p:scale>
        <a:sx n="100" d="100"/>
        <a:sy n="100" d="100"/>
      </p:scale>
      <p:origin x="0" y="-462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611EF5-4374-435E-969E-AEF68BFB048F}"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360013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11EF5-4374-435E-969E-AEF68BFB048F}"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420488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11EF5-4374-435E-969E-AEF68BFB048F}"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355997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E05EB-6DC8-4E29-A05C-ED185F926511}" type="slidenum">
              <a:rPr lang="en-US"/>
              <a:pPr>
                <a:defRPr/>
              </a:pPr>
              <a:t>‹#›</a:t>
            </a:fld>
            <a:endParaRPr lang="en-US"/>
          </a:p>
        </p:txBody>
      </p:sp>
    </p:spTree>
    <p:extLst>
      <p:ext uri="{BB962C8B-B14F-4D97-AF65-F5344CB8AC3E}">
        <p14:creationId xmlns:p14="http://schemas.microsoft.com/office/powerpoint/2010/main" val="309013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62669-F666-433B-A67F-5CE6395F9780}" type="slidenum">
              <a:rPr lang="en-US"/>
              <a:pPr>
                <a:defRPr/>
              </a:pPr>
              <a:t>‹#›</a:t>
            </a:fld>
            <a:endParaRPr lang="en-US"/>
          </a:p>
        </p:txBody>
      </p:sp>
    </p:spTree>
    <p:extLst>
      <p:ext uri="{BB962C8B-B14F-4D97-AF65-F5344CB8AC3E}">
        <p14:creationId xmlns:p14="http://schemas.microsoft.com/office/powerpoint/2010/main" val="114406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8BE27-2823-451C-B27B-2DE9B2ECFB4F}" type="slidenum">
              <a:rPr lang="en-US"/>
              <a:pPr>
                <a:defRPr/>
              </a:pPr>
              <a:t>‹#›</a:t>
            </a:fld>
            <a:endParaRPr lang="en-US"/>
          </a:p>
        </p:txBody>
      </p:sp>
    </p:spTree>
    <p:extLst>
      <p:ext uri="{BB962C8B-B14F-4D97-AF65-F5344CB8AC3E}">
        <p14:creationId xmlns:p14="http://schemas.microsoft.com/office/powerpoint/2010/main" val="109077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EC31BC-477F-44AD-8F54-C367FA3CEE15}" type="slidenum">
              <a:rPr lang="en-US"/>
              <a:pPr>
                <a:defRPr/>
              </a:pPr>
              <a:t>‹#›</a:t>
            </a:fld>
            <a:endParaRPr lang="en-US"/>
          </a:p>
        </p:txBody>
      </p:sp>
    </p:spTree>
    <p:extLst>
      <p:ext uri="{BB962C8B-B14F-4D97-AF65-F5344CB8AC3E}">
        <p14:creationId xmlns:p14="http://schemas.microsoft.com/office/powerpoint/2010/main" val="1982848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DAC7F5-44FF-42B3-857C-CBA77301E6B2}" type="slidenum">
              <a:rPr lang="en-US"/>
              <a:pPr>
                <a:defRPr/>
              </a:pPr>
              <a:t>‹#›</a:t>
            </a:fld>
            <a:endParaRPr lang="en-US"/>
          </a:p>
        </p:txBody>
      </p:sp>
    </p:spTree>
    <p:extLst>
      <p:ext uri="{BB962C8B-B14F-4D97-AF65-F5344CB8AC3E}">
        <p14:creationId xmlns:p14="http://schemas.microsoft.com/office/powerpoint/2010/main" val="395426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AB6C74-6903-4D29-96CA-7BB9E94A136E}" type="slidenum">
              <a:rPr lang="en-US"/>
              <a:pPr>
                <a:defRPr/>
              </a:pPr>
              <a:t>‹#›</a:t>
            </a:fld>
            <a:endParaRPr lang="en-US"/>
          </a:p>
        </p:txBody>
      </p:sp>
    </p:spTree>
    <p:extLst>
      <p:ext uri="{BB962C8B-B14F-4D97-AF65-F5344CB8AC3E}">
        <p14:creationId xmlns:p14="http://schemas.microsoft.com/office/powerpoint/2010/main" val="698961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315634-966F-4728-8F84-069C0A4C4DCB}" type="slidenum">
              <a:rPr lang="en-US"/>
              <a:pPr>
                <a:defRPr/>
              </a:pPr>
              <a:t>‹#›</a:t>
            </a:fld>
            <a:endParaRPr lang="en-US"/>
          </a:p>
        </p:txBody>
      </p:sp>
    </p:spTree>
    <p:extLst>
      <p:ext uri="{BB962C8B-B14F-4D97-AF65-F5344CB8AC3E}">
        <p14:creationId xmlns:p14="http://schemas.microsoft.com/office/powerpoint/2010/main" val="2947243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A5CE0-BA50-4BA1-BDC4-CC588FD59DF8}" type="slidenum">
              <a:rPr lang="en-US"/>
              <a:pPr>
                <a:defRPr/>
              </a:pPr>
              <a:t>‹#›</a:t>
            </a:fld>
            <a:endParaRPr lang="en-US"/>
          </a:p>
        </p:txBody>
      </p:sp>
    </p:spTree>
    <p:extLst>
      <p:ext uri="{BB962C8B-B14F-4D97-AF65-F5344CB8AC3E}">
        <p14:creationId xmlns:p14="http://schemas.microsoft.com/office/powerpoint/2010/main" val="2582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11EF5-4374-435E-969E-AEF68BFB048F}"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327721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1CC37-1EC5-49E5-9190-F8717DDC46E9}" type="slidenum">
              <a:rPr lang="en-US"/>
              <a:pPr>
                <a:defRPr/>
              </a:pPr>
              <a:t>‹#›</a:t>
            </a:fld>
            <a:endParaRPr lang="en-US"/>
          </a:p>
        </p:txBody>
      </p:sp>
    </p:spTree>
    <p:extLst>
      <p:ext uri="{BB962C8B-B14F-4D97-AF65-F5344CB8AC3E}">
        <p14:creationId xmlns:p14="http://schemas.microsoft.com/office/powerpoint/2010/main" val="2729554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F2DE18-E253-4334-91FE-1244E4432E20}" type="slidenum">
              <a:rPr lang="en-US"/>
              <a:pPr>
                <a:defRPr/>
              </a:pPr>
              <a:t>‹#›</a:t>
            </a:fld>
            <a:endParaRPr lang="en-US"/>
          </a:p>
        </p:txBody>
      </p:sp>
    </p:spTree>
    <p:extLst>
      <p:ext uri="{BB962C8B-B14F-4D97-AF65-F5344CB8AC3E}">
        <p14:creationId xmlns:p14="http://schemas.microsoft.com/office/powerpoint/2010/main" val="3800403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7AD9A-2711-4B32-8369-E48DD54B180E}" type="slidenum">
              <a:rPr lang="en-US"/>
              <a:pPr>
                <a:defRPr/>
              </a:pPr>
              <a:t>‹#›</a:t>
            </a:fld>
            <a:endParaRPr lang="en-US"/>
          </a:p>
        </p:txBody>
      </p:sp>
    </p:spTree>
    <p:extLst>
      <p:ext uri="{BB962C8B-B14F-4D97-AF65-F5344CB8AC3E}">
        <p14:creationId xmlns:p14="http://schemas.microsoft.com/office/powerpoint/2010/main" val="259318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611EF5-4374-435E-969E-AEF68BFB048F}"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122711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611EF5-4374-435E-969E-AEF68BFB048F}"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816839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11EF5-4374-435E-969E-AEF68BFB048F}"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338840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611EF5-4374-435E-969E-AEF68BFB048F}"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52527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11EF5-4374-435E-969E-AEF68BFB048F}" type="datetimeFigureOut">
              <a:rPr lang="en-US" smtClean="0"/>
              <a:t>5/30/2019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268583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611EF5-4374-435E-969E-AEF68BFB048F}"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2207129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611EF5-4374-435E-969E-AEF68BFB048F}"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88F15-83B8-4A0D-B80A-F5659717C1C7}" type="slidenum">
              <a:rPr lang="en-US" smtClean="0"/>
              <a:t>‹#›</a:t>
            </a:fld>
            <a:endParaRPr lang="en-US"/>
          </a:p>
        </p:txBody>
      </p:sp>
    </p:spTree>
    <p:extLst>
      <p:ext uri="{BB962C8B-B14F-4D97-AF65-F5344CB8AC3E}">
        <p14:creationId xmlns:p14="http://schemas.microsoft.com/office/powerpoint/2010/main" val="421169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11EF5-4374-435E-969E-AEF68BFB048F}" type="datetimeFigureOut">
              <a:rPr lang="en-US" smtClean="0"/>
              <a:t>5/30/2019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88F15-83B8-4A0D-B80A-F5659717C1C7}" type="slidenum">
              <a:rPr lang="en-US" smtClean="0"/>
              <a:t>‹#›</a:t>
            </a:fld>
            <a:endParaRPr lang="en-US"/>
          </a:p>
        </p:txBody>
      </p:sp>
    </p:spTree>
    <p:extLst>
      <p:ext uri="{BB962C8B-B14F-4D97-AF65-F5344CB8AC3E}">
        <p14:creationId xmlns:p14="http://schemas.microsoft.com/office/powerpoint/2010/main" val="2173105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7EEF5ED-3A53-4CE7-A15D-79AF14971A46}" type="slidenum">
              <a:rPr lang="en-US"/>
              <a:pPr>
                <a:defRPr/>
              </a:pPr>
              <a:t>‹#›</a:t>
            </a:fld>
            <a:endParaRPr lang="en-US"/>
          </a:p>
        </p:txBody>
      </p:sp>
    </p:spTree>
    <p:extLst>
      <p:ext uri="{BB962C8B-B14F-4D97-AF65-F5344CB8AC3E}">
        <p14:creationId xmlns:p14="http://schemas.microsoft.com/office/powerpoint/2010/main" val="4028981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2808" y="354090"/>
            <a:ext cx="11402938" cy="1200329"/>
          </a:xfrm>
          <a:prstGeom prst="rect">
            <a:avLst/>
          </a:prstGeom>
        </p:spPr>
        <p:txBody>
          <a:bodyPr wrap="square">
            <a:spAutoFit/>
          </a:bodyPr>
          <a:lstStyle/>
          <a:p>
            <a:r>
              <a:rPr lang="en-US" sz="3600" b="1" dirty="0">
                <a:solidFill>
                  <a:srgbClr val="CCECFF"/>
                </a:solidFill>
                <a:latin typeface="Arial" panose="020B0604020202020204" pitchFamily="34" charset="0"/>
                <a:cs typeface="Arial" panose="020B0604020202020204" pitchFamily="34" charset="0"/>
              </a:rPr>
              <a:t>Dendrochronological indicators of drought and urbanization in riparian zones</a:t>
            </a:r>
          </a:p>
        </p:txBody>
      </p:sp>
      <p:sp>
        <p:nvSpPr>
          <p:cNvPr id="5" name="Rectangle 4"/>
          <p:cNvSpPr/>
          <p:nvPr/>
        </p:nvSpPr>
        <p:spPr>
          <a:xfrm>
            <a:off x="492808" y="2104554"/>
            <a:ext cx="8899020" cy="3990836"/>
          </a:xfrm>
          <a:prstGeom prst="rect">
            <a:avLst/>
          </a:prstGeom>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Bryan Black</a:t>
            </a:r>
            <a:r>
              <a:rPr lang="en-US" sz="3200" baseline="30000" dirty="0">
                <a:solidFill>
                  <a:schemeClr val="bg1"/>
                </a:solidFill>
                <a:latin typeface="Arial" panose="020B0604020202020204" pitchFamily="34" charset="0"/>
                <a:cs typeface="Arial" panose="020B0604020202020204" pitchFamily="34" charset="0"/>
              </a:rPr>
              <a:t>1</a:t>
            </a:r>
            <a:r>
              <a:rPr lang="en-US" sz="3200" dirty="0">
                <a:solidFill>
                  <a:schemeClr val="bg1"/>
                </a:solidFill>
                <a:latin typeface="Arial" panose="020B0604020202020204" pitchFamily="34" charset="0"/>
                <a:cs typeface="Arial" panose="020B0604020202020204" pitchFamily="34" charset="0"/>
              </a:rPr>
              <a:t>, Jay Banner</a:t>
            </a:r>
            <a:r>
              <a:rPr lang="en-US" sz="3200" baseline="30000" dirty="0">
                <a:solidFill>
                  <a:schemeClr val="bg1"/>
                </a:solidFill>
                <a:latin typeface="Arial" panose="020B0604020202020204" pitchFamily="34" charset="0"/>
                <a:cs typeface="Arial" panose="020B0604020202020204" pitchFamily="34" charset="0"/>
              </a:rPr>
              <a:t>2</a:t>
            </a:r>
            <a:r>
              <a:rPr lang="en-US" sz="3200" dirty="0">
                <a:solidFill>
                  <a:schemeClr val="bg1"/>
                </a:solidFill>
                <a:latin typeface="Arial" panose="020B0604020202020204" pitchFamily="34" charset="0"/>
                <a:cs typeface="Arial" panose="020B0604020202020204" pitchFamily="34" charset="0"/>
              </a:rPr>
              <a:t>, Rosemary Burkhalter-Castro</a:t>
            </a:r>
            <a:r>
              <a:rPr lang="en-US" sz="3200" baseline="30000" dirty="0">
                <a:solidFill>
                  <a:schemeClr val="bg1"/>
                </a:solidFill>
                <a:latin typeface="Arial" panose="020B0604020202020204" pitchFamily="34" charset="0"/>
                <a:cs typeface="Arial" panose="020B0604020202020204" pitchFamily="34" charset="0"/>
              </a:rPr>
              <a:t>3</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Lakin</a:t>
            </a:r>
            <a:r>
              <a:rPr lang="en-US" sz="3200" dirty="0">
                <a:solidFill>
                  <a:schemeClr val="bg1"/>
                </a:solidFill>
                <a:latin typeface="Arial" panose="020B0604020202020204" pitchFamily="34" charset="0"/>
                <a:cs typeface="Arial" panose="020B0604020202020204" pitchFamily="34" charset="0"/>
              </a:rPr>
              <a:t> Beal</a:t>
            </a:r>
            <a:r>
              <a:rPr lang="en-US" sz="3200" baseline="30000" dirty="0">
                <a:solidFill>
                  <a:schemeClr val="bg1"/>
                </a:solidFill>
                <a:latin typeface="Arial" panose="020B0604020202020204" pitchFamily="34" charset="0"/>
                <a:cs typeface="Arial" panose="020B0604020202020204" pitchFamily="34" charset="0"/>
              </a:rPr>
              <a:t>2</a:t>
            </a:r>
            <a:r>
              <a:rPr lang="en-US" sz="3200" dirty="0">
                <a:solidFill>
                  <a:schemeClr val="bg1"/>
                </a:solidFill>
                <a:latin typeface="Arial" panose="020B0604020202020204" pitchFamily="34" charset="0"/>
                <a:cs typeface="Arial" panose="020B0604020202020204" pitchFamily="34" charset="0"/>
              </a:rPr>
              <a:t>, Julia Holland</a:t>
            </a:r>
            <a:r>
              <a:rPr lang="en-US" sz="3200" baseline="30000" dirty="0">
                <a:solidFill>
                  <a:schemeClr val="bg1"/>
                </a:solidFill>
                <a:latin typeface="Arial" panose="020B0604020202020204" pitchFamily="34" charset="0"/>
                <a:cs typeface="Arial" panose="020B0604020202020204" pitchFamily="34" charset="0"/>
              </a:rPr>
              <a:t>2</a:t>
            </a:r>
          </a:p>
          <a:p>
            <a:endParaRPr lang="en-US" sz="3200" baseline="30000" dirty="0">
              <a:solidFill>
                <a:schemeClr val="bg1"/>
              </a:solidFill>
              <a:latin typeface="Arial" panose="020B0604020202020204" pitchFamily="34" charset="0"/>
              <a:cs typeface="Arial" panose="020B0604020202020204" pitchFamily="34" charset="0"/>
            </a:endParaRPr>
          </a:p>
          <a:p>
            <a:pPr lvl="1"/>
            <a:r>
              <a:rPr lang="en-US" sz="2400" baseline="30000" dirty="0">
                <a:solidFill>
                  <a:schemeClr val="bg1"/>
                </a:solidFill>
                <a:latin typeface="Arial" panose="020B0604020202020204" pitchFamily="34" charset="0"/>
                <a:cs typeface="Arial" panose="020B0604020202020204" pitchFamily="34" charset="0"/>
              </a:rPr>
              <a:t>1</a:t>
            </a:r>
            <a:r>
              <a:rPr lang="en-US" sz="2400" dirty="0">
                <a:solidFill>
                  <a:schemeClr val="bg1"/>
                </a:solidFill>
                <a:latin typeface="Arial" panose="020B0604020202020204" pitchFamily="34" charset="0"/>
                <a:cs typeface="Arial" panose="020B0604020202020204" pitchFamily="34" charset="0"/>
              </a:rPr>
              <a:t>Laboratory of Tree-Ring Research</a:t>
            </a:r>
          </a:p>
          <a:p>
            <a:pPr marL="630238" lvl="1" indent="-173038"/>
            <a:r>
              <a:rPr lang="en-US" sz="2400" dirty="0">
                <a:solidFill>
                  <a:schemeClr val="bg1"/>
                </a:solidFill>
                <a:latin typeface="Arial" panose="020B0604020202020204" pitchFamily="34" charset="0"/>
                <a:cs typeface="Arial" panose="020B0604020202020204" pitchFamily="34" charset="0"/>
              </a:rPr>
              <a:t>University of Arizona</a:t>
            </a:r>
          </a:p>
          <a:p>
            <a:pPr marL="630238" lvl="1" indent="-173038"/>
            <a:endParaRPr lang="en-US" sz="2400" dirty="0">
              <a:solidFill>
                <a:schemeClr val="bg1"/>
              </a:solidFill>
              <a:latin typeface="Arial" panose="020B0604020202020204" pitchFamily="34" charset="0"/>
              <a:cs typeface="Arial" panose="020B0604020202020204" pitchFamily="34" charset="0"/>
            </a:endParaRPr>
          </a:p>
          <a:p>
            <a:pPr lvl="1"/>
            <a:r>
              <a:rPr lang="en-US" sz="2400" baseline="30000" dirty="0">
                <a:solidFill>
                  <a:schemeClr val="bg1"/>
                </a:solidFill>
                <a:latin typeface="Arial" panose="020B0604020202020204" pitchFamily="34" charset="0"/>
                <a:cs typeface="Arial" panose="020B0604020202020204" pitchFamily="34" charset="0"/>
              </a:rPr>
              <a:t>2</a:t>
            </a:r>
            <a:r>
              <a:rPr lang="en-US" sz="2400" dirty="0">
                <a:solidFill>
                  <a:schemeClr val="bg1"/>
                </a:solidFill>
                <a:latin typeface="Arial" panose="020B0604020202020204" pitchFamily="34" charset="0"/>
                <a:cs typeface="Arial" panose="020B0604020202020204" pitchFamily="34" charset="0"/>
              </a:rPr>
              <a:t> University of Texas at Austin</a:t>
            </a:r>
          </a:p>
          <a:p>
            <a:pPr lvl="1"/>
            <a:r>
              <a:rPr lang="en-US" sz="2400" dirty="0">
                <a:solidFill>
                  <a:schemeClr val="bg1"/>
                </a:solidFill>
                <a:latin typeface="Arial" panose="020B0604020202020204" pitchFamily="34" charset="0"/>
                <a:cs typeface="Arial" panose="020B0604020202020204" pitchFamily="34" charset="0"/>
              </a:rPr>
              <a:t>Jackson School of Geosciences</a:t>
            </a:r>
          </a:p>
          <a:p>
            <a:pPr lvl="1"/>
            <a:endParaRPr lang="en-US" sz="2400" dirty="0">
              <a:solidFill>
                <a:schemeClr val="bg1"/>
              </a:solidFill>
              <a:latin typeface="Arial" panose="020B0604020202020204" pitchFamily="34" charset="0"/>
              <a:cs typeface="Arial" panose="020B0604020202020204" pitchFamily="34" charset="0"/>
            </a:endParaRPr>
          </a:p>
          <a:p>
            <a:pPr lvl="1"/>
            <a:r>
              <a:rPr lang="en-US" sz="2400" baseline="30000" dirty="0">
                <a:solidFill>
                  <a:schemeClr val="bg1"/>
                </a:solidFill>
                <a:latin typeface="Arial" panose="020B0604020202020204" pitchFamily="34" charset="0"/>
                <a:cs typeface="Arial" panose="020B0604020202020204" pitchFamily="34" charset="0"/>
              </a:rPr>
              <a:t>3</a:t>
            </a:r>
            <a:r>
              <a:rPr lang="en-US" sz="2400" dirty="0">
                <a:solidFill>
                  <a:schemeClr val="bg1"/>
                </a:solidFill>
                <a:latin typeface="Arial" panose="020B0604020202020204" pitchFamily="34" charset="0"/>
                <a:cs typeface="Arial" panose="020B0604020202020204" pitchFamily="34" charset="0"/>
              </a:rPr>
              <a:t> REU student, Eckerd College</a:t>
            </a:r>
          </a:p>
        </p:txBody>
      </p:sp>
      <p:pic>
        <p:nvPicPr>
          <p:cNvPr id="6" name="Picture 5">
            <a:extLst>
              <a:ext uri="{FF2B5EF4-FFF2-40B4-BE49-F238E27FC236}">
                <a16:creationId xmlns:a16="http://schemas.microsoft.com/office/drawing/2014/main" id="{69B77351-1678-42DA-9A4F-8B73439E96F0}"/>
              </a:ext>
            </a:extLst>
          </p:cNvPr>
          <p:cNvPicPr>
            <a:picLocks noChangeAspect="1"/>
          </p:cNvPicPr>
          <p:nvPr/>
        </p:nvPicPr>
        <p:blipFill rotWithShape="1">
          <a:blip r:embed="rId2"/>
          <a:srcRect l="10045" r="24087"/>
          <a:stretch/>
        </p:blipFill>
        <p:spPr>
          <a:xfrm>
            <a:off x="8277726" y="3613169"/>
            <a:ext cx="3550868" cy="3032356"/>
          </a:xfrm>
          <a:prstGeom prst="rect">
            <a:avLst/>
          </a:prstGeom>
        </p:spPr>
      </p:pic>
    </p:spTree>
    <p:extLst>
      <p:ext uri="{BB962C8B-B14F-4D97-AF65-F5344CB8AC3E}">
        <p14:creationId xmlns:p14="http://schemas.microsoft.com/office/powerpoint/2010/main" val="3547720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92808" y="369332"/>
            <a:ext cx="1007765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CCECFF"/>
                </a:solidFill>
                <a:latin typeface="Arial" panose="020B0604020202020204" pitchFamily="34" charset="0"/>
                <a:cs typeface="Arial" panose="020B0604020202020204" pitchFamily="34" charset="0"/>
              </a:rPr>
              <a:t>Hypothesis: correlation with climate will decrease over time</a:t>
            </a:r>
            <a:endParaRPr kumimoji="0" lang="en-US" sz="32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22772059"/>
              </p:ext>
            </p:extLst>
          </p:nvPr>
        </p:nvGraphicFramePr>
        <p:xfrm>
          <a:off x="620776" y="2644331"/>
          <a:ext cx="10907358" cy="4021645"/>
        </p:xfrm>
        <a:graphic>
          <a:graphicData uri="http://schemas.openxmlformats.org/presentationml/2006/ole">
            <mc:AlternateContent xmlns:mc="http://schemas.openxmlformats.org/markup-compatibility/2006">
              <mc:Choice xmlns:v="urn:schemas-microsoft-com:vml" Requires="v">
                <p:oleObj spid="_x0000_s1048" name="SPW 13.0 Graph" r:id="rId3" imgW="7822582" imgH="2885050" progId="SigmaPlotGraphicObject.12">
                  <p:embed/>
                </p:oleObj>
              </mc:Choice>
              <mc:Fallback>
                <p:oleObj name="SPW 13.0 Graph" r:id="rId3" imgW="7822582" imgH="2885050" progId="SigmaPlotGraphicObject.12">
                  <p:embed/>
                  <p:pic>
                    <p:nvPicPr>
                      <p:cNvPr id="0" name=""/>
                      <p:cNvPicPr/>
                      <p:nvPr/>
                    </p:nvPicPr>
                    <p:blipFill>
                      <a:blip r:embed="rId4"/>
                      <a:stretch>
                        <a:fillRect/>
                      </a:stretch>
                    </p:blipFill>
                    <p:spPr>
                      <a:xfrm>
                        <a:off x="620776" y="2644331"/>
                        <a:ext cx="10907358" cy="4021645"/>
                      </a:xfrm>
                      <a:prstGeom prst="rect">
                        <a:avLst/>
                      </a:prstGeom>
                    </p:spPr>
                  </p:pic>
                </p:oleObj>
              </mc:Fallback>
            </mc:AlternateContent>
          </a:graphicData>
        </a:graphic>
      </p:graphicFrame>
      <p:sp>
        <p:nvSpPr>
          <p:cNvPr id="6" name="Rectangle 5"/>
          <p:cNvSpPr/>
          <p:nvPr/>
        </p:nvSpPr>
        <p:spPr>
          <a:xfrm>
            <a:off x="492808" y="1466529"/>
            <a:ext cx="1140293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Running correlation between Waller chronology and regional drought; 21-year window</a:t>
            </a:r>
          </a:p>
        </p:txBody>
      </p:sp>
    </p:spTree>
    <p:extLst>
      <p:ext uri="{BB962C8B-B14F-4D97-AF65-F5344CB8AC3E}">
        <p14:creationId xmlns:p14="http://schemas.microsoft.com/office/powerpoint/2010/main" val="13988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92808" y="67580"/>
            <a:ext cx="100776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Waller and two other cypress chronologies</a:t>
            </a:r>
          </a:p>
        </p:txBody>
      </p:sp>
      <p:graphicFrame>
        <p:nvGraphicFramePr>
          <p:cNvPr id="3" name="Object 2"/>
          <p:cNvGraphicFramePr>
            <a:graphicFrameLocks noChangeAspect="1"/>
          </p:cNvGraphicFramePr>
          <p:nvPr>
            <p:extLst>
              <p:ext uri="{D42A27DB-BD31-4B8C-83A1-F6EECF244321}">
                <p14:modId xmlns:p14="http://schemas.microsoft.com/office/powerpoint/2010/main" val="1986330554"/>
              </p:ext>
            </p:extLst>
          </p:nvPr>
        </p:nvGraphicFramePr>
        <p:xfrm>
          <a:off x="594360" y="652355"/>
          <a:ext cx="10744199" cy="3321100"/>
        </p:xfrm>
        <a:graphic>
          <a:graphicData uri="http://schemas.openxmlformats.org/presentationml/2006/ole">
            <mc:AlternateContent xmlns:mc="http://schemas.openxmlformats.org/markup-compatibility/2006">
              <mc:Choice xmlns:v="urn:schemas-microsoft-com:vml" Requires="v">
                <p:oleObj spid="_x0000_s3112" name="SPW 13.0 Graph" r:id="rId3" imgW="9324753" imgH="2886223" progId="SigmaPlotGraphicObject.12">
                  <p:embed/>
                </p:oleObj>
              </mc:Choice>
              <mc:Fallback>
                <p:oleObj name="SPW 13.0 Graph" r:id="rId3" imgW="9324753" imgH="2886223" progId="SigmaPlotGraphicObject.12">
                  <p:embed/>
                  <p:pic>
                    <p:nvPicPr>
                      <p:cNvPr id="0" name=""/>
                      <p:cNvPicPr/>
                      <p:nvPr/>
                    </p:nvPicPr>
                    <p:blipFill>
                      <a:blip r:embed="rId4"/>
                      <a:stretch>
                        <a:fillRect/>
                      </a:stretch>
                    </p:blipFill>
                    <p:spPr>
                      <a:xfrm>
                        <a:off x="594360" y="652355"/>
                        <a:ext cx="10744199" cy="33211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02747729"/>
              </p:ext>
            </p:extLst>
          </p:nvPr>
        </p:nvGraphicFramePr>
        <p:xfrm>
          <a:off x="1750662" y="4011613"/>
          <a:ext cx="7754937" cy="2846387"/>
        </p:xfrm>
        <a:graphic>
          <a:graphicData uri="http://schemas.openxmlformats.org/presentationml/2006/ole">
            <mc:AlternateContent xmlns:mc="http://schemas.openxmlformats.org/markup-compatibility/2006">
              <mc:Choice xmlns:v="urn:schemas-microsoft-com:vml" Requires="v">
                <p:oleObj spid="_x0000_s3113" name="SPW 13.0 Graph" r:id="rId5" imgW="7755481" imgH="2846899" progId="SigmaPlotGraphicObject.12">
                  <p:embed/>
                </p:oleObj>
              </mc:Choice>
              <mc:Fallback>
                <p:oleObj name="SPW 13.0 Graph" r:id="rId5" imgW="7755481" imgH="2846899" progId="SigmaPlotGraphicObject.12">
                  <p:embed/>
                  <p:pic>
                    <p:nvPicPr>
                      <p:cNvPr id="0" name=""/>
                      <p:cNvPicPr/>
                      <p:nvPr/>
                    </p:nvPicPr>
                    <p:blipFill>
                      <a:blip r:embed="rId6"/>
                      <a:stretch>
                        <a:fillRect/>
                      </a:stretch>
                    </p:blipFill>
                    <p:spPr>
                      <a:xfrm>
                        <a:off x="1750662" y="4011613"/>
                        <a:ext cx="7754937" cy="2846387"/>
                      </a:xfrm>
                      <a:prstGeom prst="rect">
                        <a:avLst/>
                      </a:prstGeom>
                    </p:spPr>
                  </p:pic>
                </p:oleObj>
              </mc:Fallback>
            </mc:AlternateContent>
          </a:graphicData>
        </a:graphic>
      </p:graphicFrame>
      <p:cxnSp>
        <p:nvCxnSpPr>
          <p:cNvPr id="7" name="Straight Connector 6"/>
          <p:cNvCxnSpPr/>
          <p:nvPr/>
        </p:nvCxnSpPr>
        <p:spPr>
          <a:xfrm>
            <a:off x="8988552" y="3099816"/>
            <a:ext cx="27432" cy="1380744"/>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554664" y="3099816"/>
            <a:ext cx="4898890" cy="1380744"/>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96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92808" y="369332"/>
            <a:ext cx="1007765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Hypothesis: correlation with other sites will decrease over time</a:t>
            </a:r>
          </a:p>
        </p:txBody>
      </p:sp>
      <p:sp>
        <p:nvSpPr>
          <p:cNvPr id="6" name="Rectangle 5"/>
          <p:cNvSpPr/>
          <p:nvPr/>
        </p:nvSpPr>
        <p:spPr>
          <a:xfrm>
            <a:off x="492808" y="1466529"/>
            <a:ext cx="1140293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Running correlation between Waller chronology and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Krausse</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chronology; 21-year window</a:t>
            </a:r>
          </a:p>
        </p:txBody>
      </p:sp>
      <p:graphicFrame>
        <p:nvGraphicFramePr>
          <p:cNvPr id="2" name="Object 1"/>
          <p:cNvGraphicFramePr>
            <a:graphicFrameLocks noChangeAspect="1"/>
          </p:cNvGraphicFramePr>
          <p:nvPr>
            <p:extLst>
              <p:ext uri="{D42A27DB-BD31-4B8C-83A1-F6EECF244321}">
                <p14:modId xmlns:p14="http://schemas.microsoft.com/office/powerpoint/2010/main" val="2555800226"/>
              </p:ext>
            </p:extLst>
          </p:nvPr>
        </p:nvGraphicFramePr>
        <p:xfrm>
          <a:off x="620776" y="2726627"/>
          <a:ext cx="10598912" cy="3907918"/>
        </p:xfrm>
        <a:graphic>
          <a:graphicData uri="http://schemas.openxmlformats.org/presentationml/2006/ole">
            <mc:AlternateContent xmlns:mc="http://schemas.openxmlformats.org/markup-compatibility/2006">
              <mc:Choice xmlns:v="urn:schemas-microsoft-com:vml" Requires="v">
                <p:oleObj spid="_x0000_s2071" name="SPW 13.0 Graph" r:id="rId3" imgW="7822582" imgH="2885050" progId="SigmaPlotGraphicObject.12">
                  <p:embed/>
                </p:oleObj>
              </mc:Choice>
              <mc:Fallback>
                <p:oleObj name="SPW 13.0 Graph" r:id="rId3" imgW="7822582" imgH="2885050" progId="SigmaPlotGraphicObject.12">
                  <p:embed/>
                  <p:pic>
                    <p:nvPicPr>
                      <p:cNvPr id="0" name=""/>
                      <p:cNvPicPr/>
                      <p:nvPr/>
                    </p:nvPicPr>
                    <p:blipFill>
                      <a:blip r:embed="rId4"/>
                      <a:stretch>
                        <a:fillRect/>
                      </a:stretch>
                    </p:blipFill>
                    <p:spPr>
                      <a:xfrm>
                        <a:off x="620776" y="2726627"/>
                        <a:ext cx="10598912" cy="3907918"/>
                      </a:xfrm>
                      <a:prstGeom prst="rect">
                        <a:avLst/>
                      </a:prstGeom>
                    </p:spPr>
                  </p:pic>
                </p:oleObj>
              </mc:Fallback>
            </mc:AlternateContent>
          </a:graphicData>
        </a:graphic>
      </p:graphicFrame>
    </p:spTree>
    <p:extLst>
      <p:ext uri="{BB962C8B-B14F-4D97-AF65-F5344CB8AC3E}">
        <p14:creationId xmlns:p14="http://schemas.microsoft.com/office/powerpoint/2010/main" val="267595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92808" y="27099"/>
            <a:ext cx="100776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Waller Creek growth and </a:t>
            </a:r>
            <a:r>
              <a:rPr kumimoji="0" lang="en-US" sz="3200" b="1" i="0" u="none" strike="noStrike" kern="1200" cap="none" spc="0" normalizeH="0" baseline="0" noProof="0" dirty="0" err="1">
                <a:ln>
                  <a:noFill/>
                </a:ln>
                <a:solidFill>
                  <a:srgbClr val="CCECFF"/>
                </a:solidFill>
                <a:effectLst/>
                <a:uLnTx/>
                <a:uFillTx/>
                <a:latin typeface="Arial" panose="020B0604020202020204" pitchFamily="34" charset="0"/>
                <a:ea typeface="+mn-ea"/>
                <a:cs typeface="Arial" panose="020B0604020202020204" pitchFamily="34" charset="0"/>
              </a:rPr>
              <a:t>Krausse</a:t>
            </a:r>
            <a:r>
              <a:rPr kumimoji="0" lang="en-US" sz="32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Springs growth</a:t>
            </a:r>
          </a:p>
        </p:txBody>
      </p:sp>
      <p:pic>
        <p:nvPicPr>
          <p:cNvPr id="7" name="Picture 6">
            <a:extLst>
              <a:ext uri="{FF2B5EF4-FFF2-40B4-BE49-F238E27FC236}">
                <a16:creationId xmlns:a16="http://schemas.microsoft.com/office/drawing/2014/main" id="{412AC2F3-305D-4BB7-8AEB-FEF658401C22}"/>
              </a:ext>
            </a:extLst>
          </p:cNvPr>
          <p:cNvPicPr>
            <a:picLocks noChangeAspect="1"/>
          </p:cNvPicPr>
          <p:nvPr/>
        </p:nvPicPr>
        <p:blipFill>
          <a:blip r:embed="rId2"/>
          <a:stretch>
            <a:fillRect/>
          </a:stretch>
        </p:blipFill>
        <p:spPr>
          <a:xfrm>
            <a:off x="0" y="602990"/>
            <a:ext cx="12192000" cy="3122101"/>
          </a:xfrm>
          <a:prstGeom prst="rect">
            <a:avLst/>
          </a:prstGeom>
        </p:spPr>
      </p:pic>
      <p:pic>
        <p:nvPicPr>
          <p:cNvPr id="9" name="Picture 8">
            <a:extLst>
              <a:ext uri="{FF2B5EF4-FFF2-40B4-BE49-F238E27FC236}">
                <a16:creationId xmlns:a16="http://schemas.microsoft.com/office/drawing/2014/main" id="{6BFFB57F-F985-447B-B3E3-18EE7503DABA}"/>
              </a:ext>
            </a:extLst>
          </p:cNvPr>
          <p:cNvPicPr>
            <a:picLocks noChangeAspect="1"/>
          </p:cNvPicPr>
          <p:nvPr/>
        </p:nvPicPr>
        <p:blipFill>
          <a:blip r:embed="rId3"/>
          <a:stretch>
            <a:fillRect/>
          </a:stretch>
        </p:blipFill>
        <p:spPr>
          <a:xfrm>
            <a:off x="0" y="3735899"/>
            <a:ext cx="12192000" cy="3122101"/>
          </a:xfrm>
          <a:prstGeom prst="rect">
            <a:avLst/>
          </a:prstGeom>
        </p:spPr>
      </p:pic>
      <p:sp>
        <p:nvSpPr>
          <p:cNvPr id="10" name="Rectangle 9">
            <a:extLst>
              <a:ext uri="{FF2B5EF4-FFF2-40B4-BE49-F238E27FC236}">
                <a16:creationId xmlns:a16="http://schemas.microsoft.com/office/drawing/2014/main" id="{4E08EC6E-1CAF-4A20-9973-26555929E07D}"/>
              </a:ext>
            </a:extLst>
          </p:cNvPr>
          <p:cNvSpPr/>
          <p:nvPr/>
        </p:nvSpPr>
        <p:spPr>
          <a:xfrm>
            <a:off x="1618192" y="622682"/>
            <a:ext cx="44778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Krausse</a:t>
            </a: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(synchronous among trees)</a:t>
            </a:r>
            <a:endParaRPr lang="en-US"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D7AAB90-169E-4C1B-9126-C51ABDEB9C97}"/>
              </a:ext>
            </a:extLst>
          </p:cNvPr>
          <p:cNvSpPr/>
          <p:nvPr/>
        </p:nvSpPr>
        <p:spPr>
          <a:xfrm>
            <a:off x="1513140" y="3931650"/>
            <a:ext cx="44778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Waller</a:t>
            </a: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(asynchronous among trees)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4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226463" y="180324"/>
            <a:ext cx="1140293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Initial plan: sample cypress along Waller Creek (urban) and Onion Creek (control)</a:t>
            </a:r>
          </a:p>
        </p:txBody>
      </p:sp>
      <p:sp>
        <p:nvSpPr>
          <p:cNvPr id="7" name="Rectangle 6"/>
          <p:cNvSpPr/>
          <p:nvPr/>
        </p:nvSpPr>
        <p:spPr>
          <a:xfrm>
            <a:off x="395954" y="1435131"/>
            <a:ext cx="11402938"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Hypotheses:</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Waller Creek trees will become less sensitive to drought from 1900 to present</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lang="en-US" sz="3200" dirty="0">
              <a:solidFill>
                <a:srgbClr val="CCECFF"/>
              </a:solidFill>
              <a:latin typeface="Arial" panose="020B0604020202020204" pitchFamily="34" charset="0"/>
              <a:cs typeface="Arial" panose="020B0604020202020204" pitchFamily="34" charset="0"/>
            </a:endParaRPr>
          </a:p>
          <a:p>
            <a:pPr marL="0" lvl="1"/>
            <a:r>
              <a:rPr lang="en-US" sz="3200" dirty="0">
                <a:solidFill>
                  <a:srgbClr val="CCECFF"/>
                </a:solidFill>
                <a:latin typeface="Arial" panose="020B0604020202020204" pitchFamily="34" charset="0"/>
                <a:cs typeface="Arial" panose="020B0604020202020204" pitchFamily="34" charset="0"/>
              </a:rPr>
              <a:t>2) Climate-growth relationships will be stable at Onion Creek</a:t>
            </a:r>
          </a:p>
          <a:p>
            <a:pPr marL="0" lvl="1"/>
            <a:endParaRPr lang="en-US" sz="3200" dirty="0">
              <a:solidFill>
                <a:srgbClr val="CCECFF"/>
              </a:solidFill>
              <a:latin typeface="Arial" panose="020B0604020202020204" pitchFamily="34" charset="0"/>
              <a:cs typeface="Arial" panose="020B0604020202020204" pitchFamily="34" charset="0"/>
            </a:endParaRPr>
          </a:p>
          <a:p>
            <a:pPr marL="0" lvl="1"/>
            <a:r>
              <a:rPr lang="en-US" sz="3200" dirty="0">
                <a:solidFill>
                  <a:srgbClr val="CCECFF"/>
                </a:solidFill>
                <a:latin typeface="Arial" panose="020B0604020202020204" pitchFamily="34" charset="0"/>
                <a:cs typeface="Arial" panose="020B0604020202020204" pitchFamily="34" charset="0"/>
              </a:rPr>
              <a:t>3) Growth among trees will be much more synchronous at 	Onion Creek</a:t>
            </a:r>
          </a:p>
          <a:p>
            <a:pPr marL="971550" lvl="1" indent="-514350">
              <a:buFontTx/>
              <a:buAutoNum type="arabicParenR"/>
            </a:pPr>
            <a:endPar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150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350234" y="1964596"/>
            <a:ext cx="114029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Arial" panose="020B0604020202020204" pitchFamily="34" charset="0"/>
                <a:cs typeface="Arial" panose="020B0604020202020204" pitchFamily="34" charset="0"/>
              </a:rPr>
              <a:t>Going forward</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7" name="Rectangle 6"/>
          <p:cNvSpPr/>
          <p:nvPr/>
        </p:nvSpPr>
        <p:spPr>
          <a:xfrm>
            <a:off x="350234" y="2826127"/>
            <a:ext cx="11402938"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Could</a:t>
            </a:r>
            <a:r>
              <a:rPr kumimoji="0" lang="en-US" sz="3200" i="0" u="none" strike="noStrike" kern="1200" cap="none" spc="0" normalizeH="0" noProof="0" dirty="0">
                <a:ln>
                  <a:noFill/>
                </a:ln>
                <a:solidFill>
                  <a:srgbClr val="CCECFF"/>
                </a:solidFill>
                <a:effectLst/>
                <a:uLnTx/>
                <a:uFillTx/>
                <a:latin typeface="Arial" panose="020B0604020202020204" pitchFamily="34" charset="0"/>
                <a:ea typeface="+mn-ea"/>
                <a:cs typeface="Arial" panose="020B0604020202020204" pitchFamily="34" charset="0"/>
              </a:rPr>
              <a:t> be broadly applied as indicator of urbanization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CCEC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noProof="0" dirty="0">
                <a:ln>
                  <a:noFill/>
                </a:ln>
                <a:solidFill>
                  <a:srgbClr val="CCECFF"/>
                </a:solidFill>
                <a:effectLst/>
                <a:uLnTx/>
                <a:uFillTx/>
                <a:latin typeface="Arial" panose="020B0604020202020204" pitchFamily="34" charset="0"/>
                <a:ea typeface="+mn-ea"/>
                <a:cs typeface="Arial" panose="020B0604020202020204" pitchFamily="34" charset="0"/>
              </a:rPr>
              <a:t>Are there urbanization strategies that minimize this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rgbClr val="CCEC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CCECFF"/>
                </a:solidFill>
                <a:latin typeface="Arial" panose="020B0604020202020204" pitchFamily="34" charset="0"/>
                <a:cs typeface="Arial" panose="020B0604020202020204" pitchFamily="34" charset="0"/>
              </a:rPr>
              <a:t>Quantify the impacts of “urban leakage” on riparian forests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-may reduce</a:t>
            </a:r>
            <a:r>
              <a:rPr kumimoji="0" lang="en-US" sz="3200" i="0" u="none" strike="noStrike" kern="1200" cap="none" spc="0" normalizeH="0" noProof="0" dirty="0">
                <a:ln>
                  <a:noFill/>
                </a:ln>
                <a:solidFill>
                  <a:srgbClr val="CCECFF"/>
                </a:solidFill>
                <a:effectLst/>
                <a:uLnTx/>
                <a:uFillTx/>
                <a:latin typeface="Arial" panose="020B0604020202020204" pitchFamily="34" charset="0"/>
                <a:ea typeface="+mn-ea"/>
                <a:cs typeface="Arial" panose="020B0604020202020204" pitchFamily="34" charset="0"/>
              </a:rPr>
              <a:t> susceptibility to drought and increase 		  resilience</a:t>
            </a:r>
            <a:endParaRPr kumimoji="0" lang="en-US" sz="320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a:p>
            <a:pPr marL="971550" marR="0" lvl="1"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244751" y="224107"/>
            <a:ext cx="1140293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Initial plan: sample cypress along Waller Creek (urban) and Onion Creek (control)</a:t>
            </a:r>
          </a:p>
        </p:txBody>
      </p:sp>
    </p:spTree>
    <p:extLst>
      <p:ext uri="{BB962C8B-B14F-4D97-AF65-F5344CB8AC3E}">
        <p14:creationId xmlns:p14="http://schemas.microsoft.com/office/powerpoint/2010/main" val="374541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226463" y="180324"/>
            <a:ext cx="114029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panose="020B0604020202020204" pitchFamily="34" charset="0"/>
                <a:cs typeface="Arial" panose="020B0604020202020204" pitchFamily="34" charset="0"/>
              </a:rPr>
              <a:t>Additional</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steps….</a:t>
            </a:r>
          </a:p>
        </p:txBody>
      </p:sp>
      <p:sp>
        <p:nvSpPr>
          <p:cNvPr id="7" name="Rectangle 6"/>
          <p:cNvSpPr/>
          <p:nvPr/>
        </p:nvSpPr>
        <p:spPr>
          <a:xfrm>
            <a:off x="226463" y="922383"/>
            <a:ext cx="11402938"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ECFF"/>
                </a:solidFill>
                <a:effectLst/>
                <a:uLnTx/>
                <a:uFillTx/>
                <a:latin typeface="Arial" panose="020B0604020202020204" pitchFamily="34" charset="0"/>
                <a:ea typeface="+mn-ea"/>
                <a:cs typeface="Arial" panose="020B0604020202020204" pitchFamily="34" charset="0"/>
              </a:rPr>
              <a:t>Sr</a:t>
            </a: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isotopes differ between ground water and city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CCECFF"/>
                </a:solidFill>
                <a:latin typeface="Arial" panose="020B0604020202020204" pitchFamily="34" charset="0"/>
                <a:cs typeface="Arial" panose="020B0604020202020204" pitchFamily="34" charset="0"/>
              </a:rPr>
              <a:t>(Christian et al. 2011)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Are these signatures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evident in the tree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cores?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CCEC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Is there are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CCECFF"/>
                </a:solidFill>
                <a:latin typeface="Arial" panose="020B0604020202020204" pitchFamily="34" charset="0"/>
                <a:cs typeface="Arial" panose="020B0604020202020204" pitchFamily="34" charset="0"/>
              </a:rPr>
              <a:t>over time in urban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sites?</a:t>
            </a:r>
          </a:p>
          <a:p>
            <a:pPr marL="971550" marR="0" lvl="1"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731877" y="1666875"/>
            <a:ext cx="7086600" cy="5191125"/>
          </a:xfrm>
          <a:prstGeom prst="rect">
            <a:avLst/>
          </a:prstGeom>
        </p:spPr>
      </p:pic>
    </p:spTree>
    <p:extLst>
      <p:ext uri="{BB962C8B-B14F-4D97-AF65-F5344CB8AC3E}">
        <p14:creationId xmlns:p14="http://schemas.microsoft.com/office/powerpoint/2010/main" val="360176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96254" y="93108"/>
            <a:ext cx="7267762" cy="1200329"/>
          </a:xfrm>
          <a:prstGeom prst="rect">
            <a:avLst/>
          </a:prstGeom>
        </p:spPr>
        <p:txBody>
          <a:bodyPr wrap="square">
            <a:spAutoFit/>
          </a:bodyPr>
          <a:lstStyle/>
          <a:p>
            <a:pPr lvl="0">
              <a:defRPr/>
            </a:pPr>
            <a:r>
              <a:rPr lang="en-US" sz="3600" b="1" dirty="0" err="1">
                <a:solidFill>
                  <a:srgbClr val="CCECFF"/>
                </a:solidFill>
                <a:latin typeface="Arial" panose="020B0604020202020204" pitchFamily="34" charset="0"/>
                <a:cs typeface="Arial" panose="020B0604020202020204" pitchFamily="34" charset="0"/>
              </a:rPr>
              <a:t>Tree-ring</a:t>
            </a:r>
            <a:r>
              <a:rPr lang="en-US" sz="3600" b="1" dirty="0">
                <a:solidFill>
                  <a:srgbClr val="CCECFF"/>
                </a:solidFill>
                <a:latin typeface="Arial" panose="020B0604020202020204" pitchFamily="34" charset="0"/>
                <a:cs typeface="Arial" panose="020B0604020202020204" pitchFamily="34" charset="0"/>
              </a:rPr>
              <a:t> drought reconstructions in TX</a:t>
            </a:r>
            <a:endParaRPr kumimoji="0" lang="en-US" sz="36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4A1E806B-1B59-4B7C-A074-DB4A5DD33A2D}"/>
              </a:ext>
            </a:extLst>
          </p:cNvPr>
          <p:cNvPicPr>
            <a:picLocks noChangeAspect="1"/>
          </p:cNvPicPr>
          <p:nvPr/>
        </p:nvPicPr>
        <p:blipFill>
          <a:blip r:embed="rId2"/>
          <a:stretch>
            <a:fillRect/>
          </a:stretch>
        </p:blipFill>
        <p:spPr>
          <a:xfrm>
            <a:off x="296254" y="1479774"/>
            <a:ext cx="5715000" cy="5200650"/>
          </a:xfrm>
          <a:prstGeom prst="rect">
            <a:avLst/>
          </a:prstGeom>
        </p:spPr>
      </p:pic>
      <p:pic>
        <p:nvPicPr>
          <p:cNvPr id="9" name="Picture 8">
            <a:extLst>
              <a:ext uri="{FF2B5EF4-FFF2-40B4-BE49-F238E27FC236}">
                <a16:creationId xmlns:a16="http://schemas.microsoft.com/office/drawing/2014/main" id="{9FD39494-8311-4E64-AACE-B7BAB73BD9A7}"/>
              </a:ext>
            </a:extLst>
          </p:cNvPr>
          <p:cNvPicPr>
            <a:picLocks noChangeAspect="1"/>
          </p:cNvPicPr>
          <p:nvPr/>
        </p:nvPicPr>
        <p:blipFill rotWithShape="1">
          <a:blip r:embed="rId3"/>
          <a:srcRect t="6577"/>
          <a:stretch/>
        </p:blipFill>
        <p:spPr>
          <a:xfrm>
            <a:off x="7246047" y="261257"/>
            <a:ext cx="4021160" cy="3051211"/>
          </a:xfrm>
          <a:prstGeom prst="rect">
            <a:avLst/>
          </a:prstGeom>
        </p:spPr>
      </p:pic>
      <p:pic>
        <p:nvPicPr>
          <p:cNvPr id="10" name="Picture 9">
            <a:extLst>
              <a:ext uri="{FF2B5EF4-FFF2-40B4-BE49-F238E27FC236}">
                <a16:creationId xmlns:a16="http://schemas.microsoft.com/office/drawing/2014/main" id="{CB279F5C-30DA-4A66-8EB3-60E5379FA2CA}"/>
              </a:ext>
            </a:extLst>
          </p:cNvPr>
          <p:cNvPicPr>
            <a:picLocks noChangeAspect="1"/>
          </p:cNvPicPr>
          <p:nvPr/>
        </p:nvPicPr>
        <p:blipFill rotWithShape="1">
          <a:blip r:embed="rId4"/>
          <a:srcRect t="6577"/>
          <a:stretch/>
        </p:blipFill>
        <p:spPr>
          <a:xfrm>
            <a:off x="7246047" y="3471080"/>
            <a:ext cx="4021160" cy="3051211"/>
          </a:xfrm>
          <a:prstGeom prst="rect">
            <a:avLst/>
          </a:prstGeom>
        </p:spPr>
      </p:pic>
      <p:sp>
        <p:nvSpPr>
          <p:cNvPr id="11" name="Rectangle 10">
            <a:extLst>
              <a:ext uri="{FF2B5EF4-FFF2-40B4-BE49-F238E27FC236}">
                <a16:creationId xmlns:a16="http://schemas.microsoft.com/office/drawing/2014/main" id="{2ACE5336-B6C9-4B3D-97F5-73D3D4EBEC02}"/>
              </a:ext>
            </a:extLst>
          </p:cNvPr>
          <p:cNvSpPr/>
          <p:nvPr/>
        </p:nvSpPr>
        <p:spPr>
          <a:xfrm>
            <a:off x="7511840" y="391685"/>
            <a:ext cx="270456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Summer precipitation</a:t>
            </a:r>
            <a:endParaRPr lang="en-US"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6C71702-E601-45F0-B185-3490B89EB5DD}"/>
              </a:ext>
            </a:extLst>
          </p:cNvPr>
          <p:cNvSpPr/>
          <p:nvPr/>
        </p:nvSpPr>
        <p:spPr>
          <a:xfrm>
            <a:off x="7511840" y="3587519"/>
            <a:ext cx="32069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Summer drought</a:t>
            </a:r>
            <a:r>
              <a:rPr kumimoji="0" lang="en-US" b="1" i="0" u="none" strike="noStrike" kern="1200" cap="none" spc="0" normalizeH="0" noProof="0" dirty="0">
                <a:ln>
                  <a:noFill/>
                </a:ln>
                <a:effectLst/>
                <a:uLnTx/>
                <a:uFillTx/>
                <a:latin typeface="Arial" panose="020B0604020202020204" pitchFamily="34" charset="0"/>
                <a:cs typeface="Arial" panose="020B0604020202020204" pitchFamily="34" charset="0"/>
              </a:rPr>
              <a:t> (PDSI)</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03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34555" y="568694"/>
            <a:ext cx="601062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CECFF"/>
                </a:solidFill>
                <a:effectLst/>
                <a:uLnTx/>
                <a:uFillTx/>
                <a:latin typeface="Arial" panose="020B0604020202020204" pitchFamily="34" charset="0"/>
                <a:ea typeface="+mn-ea"/>
                <a:cs typeface="Arial" panose="020B0604020202020204" pitchFamily="34" charset="0"/>
              </a:rPr>
              <a:t>Tree-ring</a:t>
            </a:r>
            <a:r>
              <a:rPr kumimoji="0" lang="en-US" sz="36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drought reconstructions in TX</a:t>
            </a:r>
          </a:p>
        </p:txBody>
      </p:sp>
      <p:sp>
        <p:nvSpPr>
          <p:cNvPr id="5" name="Rectangle 4">
            <a:extLst>
              <a:ext uri="{FF2B5EF4-FFF2-40B4-BE49-F238E27FC236}">
                <a16:creationId xmlns:a16="http://schemas.microsoft.com/office/drawing/2014/main" id="{AE9692D1-051A-458E-AB86-5F696F02EE9D}"/>
              </a:ext>
            </a:extLst>
          </p:cNvPr>
          <p:cNvSpPr/>
          <p:nvPr/>
        </p:nvSpPr>
        <p:spPr>
          <a:xfrm>
            <a:off x="383845" y="2828835"/>
            <a:ext cx="518802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noProof="0" dirty="0" err="1">
                <a:ln>
                  <a:noFill/>
                </a:ln>
                <a:solidFill>
                  <a:srgbClr val="CCECFF"/>
                </a:solidFill>
                <a:effectLst/>
                <a:uLnTx/>
                <a:uFillTx/>
                <a:latin typeface="Arial" panose="020B0604020202020204" pitchFamily="34" charset="0"/>
                <a:ea typeface="+mn-ea"/>
                <a:cs typeface="Arial" panose="020B0604020202020204" pitchFamily="34" charset="0"/>
              </a:rPr>
              <a:t>Cleaveland</a:t>
            </a:r>
            <a:r>
              <a:rPr kumimoji="0" lang="en-US" b="1" i="0" u="none" strike="noStrike" kern="1200" cap="none" spc="0" normalizeH="0" noProof="0" dirty="0">
                <a:ln>
                  <a:noFill/>
                </a:ln>
                <a:solidFill>
                  <a:srgbClr val="CCECFF"/>
                </a:solidFill>
                <a:effectLst/>
                <a:uLnTx/>
                <a:uFillTx/>
                <a:latin typeface="Arial" panose="020B0604020202020204" pitchFamily="34" charset="0"/>
                <a:ea typeface="+mn-ea"/>
                <a:cs typeface="Arial" panose="020B0604020202020204" pitchFamily="34" charset="0"/>
              </a:rPr>
              <a:t>, </a:t>
            </a:r>
            <a:r>
              <a:rPr kumimoji="0" lang="en-US" b="1" i="0" u="none" strike="noStrike" kern="1200" cap="none" spc="0" normalizeH="0" noProof="0" dirty="0" err="1">
                <a:ln>
                  <a:noFill/>
                </a:ln>
                <a:solidFill>
                  <a:srgbClr val="CCECFF"/>
                </a:solidFill>
                <a:effectLst/>
                <a:uLnTx/>
                <a:uFillTx/>
                <a:latin typeface="Arial" panose="020B0604020202020204" pitchFamily="34" charset="0"/>
                <a:ea typeface="+mn-ea"/>
                <a:cs typeface="Arial" panose="020B0604020202020204" pitchFamily="34" charset="0"/>
              </a:rPr>
              <a:t>Votteler</a:t>
            </a:r>
            <a:r>
              <a:rPr kumimoji="0" lang="en-US" b="1" i="0" u="none" strike="noStrike" kern="1200" cap="none" spc="0" normalizeH="0" noProof="0" dirty="0">
                <a:ln>
                  <a:noFill/>
                </a:ln>
                <a:solidFill>
                  <a:srgbClr val="CCECFF"/>
                </a:solidFill>
                <a:effectLst/>
                <a:uLnTx/>
                <a:uFillTx/>
                <a:latin typeface="Arial" panose="020B0604020202020204" pitchFamily="34" charset="0"/>
                <a:ea typeface="+mn-ea"/>
                <a:cs typeface="Arial" panose="020B0604020202020204" pitchFamily="34" charset="0"/>
              </a:rPr>
              <a:t>, </a:t>
            </a:r>
            <a:r>
              <a:rPr kumimoji="0" lang="en-US" b="1" i="0" u="none" strike="noStrike" kern="1200" cap="none" spc="0" normalizeH="0" noProof="0" dirty="0" err="1">
                <a:ln>
                  <a:noFill/>
                </a:ln>
                <a:solidFill>
                  <a:srgbClr val="CCECFF"/>
                </a:solidFill>
                <a:effectLst/>
                <a:uLnTx/>
                <a:uFillTx/>
                <a:latin typeface="Arial" panose="020B0604020202020204" pitchFamily="34" charset="0"/>
                <a:ea typeface="+mn-ea"/>
                <a:cs typeface="Arial" panose="020B0604020202020204" pitchFamily="34" charset="0"/>
              </a:rPr>
              <a:t>Stahle</a:t>
            </a:r>
            <a:r>
              <a:rPr kumimoji="0" lang="en-US" b="1" i="0" u="none" strike="noStrike" kern="1200" cap="none" spc="0" normalizeH="0" noProof="0" dirty="0">
                <a:ln>
                  <a:noFill/>
                </a:ln>
                <a:solidFill>
                  <a:srgbClr val="CCECFF"/>
                </a:solidFill>
                <a:effectLst/>
                <a:uLnTx/>
                <a:uFillTx/>
                <a:latin typeface="Arial" panose="020B0604020202020204" pitchFamily="34" charset="0"/>
                <a:ea typeface="+mn-ea"/>
                <a:cs typeface="Arial" panose="020B0604020202020204" pitchFamily="34" charset="0"/>
              </a:rPr>
              <a:t>, Casteel, and Banner. 2011. Extended Chronology of Drought in South Central, Southeastern and West Texas. Texas Water Journal 2:54-96.</a:t>
            </a:r>
          </a:p>
        </p:txBody>
      </p:sp>
      <p:pic>
        <p:nvPicPr>
          <p:cNvPr id="2" name="Picture 1">
            <a:extLst>
              <a:ext uri="{FF2B5EF4-FFF2-40B4-BE49-F238E27FC236}">
                <a16:creationId xmlns:a16="http://schemas.microsoft.com/office/drawing/2014/main" id="{734501D0-81B7-4CCD-8518-25AB2F63DFAC}"/>
              </a:ext>
            </a:extLst>
          </p:cNvPr>
          <p:cNvPicPr>
            <a:picLocks noChangeAspect="1"/>
          </p:cNvPicPr>
          <p:nvPr/>
        </p:nvPicPr>
        <p:blipFill>
          <a:blip r:embed="rId2"/>
          <a:stretch>
            <a:fillRect/>
          </a:stretch>
        </p:blipFill>
        <p:spPr>
          <a:xfrm>
            <a:off x="6839892" y="0"/>
            <a:ext cx="5117553" cy="6858000"/>
          </a:xfrm>
          <a:prstGeom prst="rect">
            <a:avLst/>
          </a:prstGeom>
        </p:spPr>
      </p:pic>
    </p:spTree>
    <p:extLst>
      <p:ext uri="{BB962C8B-B14F-4D97-AF65-F5344CB8AC3E}">
        <p14:creationId xmlns:p14="http://schemas.microsoft.com/office/powerpoint/2010/main" val="4164779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2808" y="354090"/>
            <a:ext cx="1140293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Natural distribution of bald cypress</a:t>
            </a:r>
          </a:p>
        </p:txBody>
      </p:sp>
      <p:pic>
        <p:nvPicPr>
          <p:cNvPr id="2" name="Picture 1">
            <a:extLst>
              <a:ext uri="{FF2B5EF4-FFF2-40B4-BE49-F238E27FC236}">
                <a16:creationId xmlns:a16="http://schemas.microsoft.com/office/drawing/2014/main" id="{04D6159F-303C-4135-953A-4F0F9AE0314B}"/>
              </a:ext>
            </a:extLst>
          </p:cNvPr>
          <p:cNvPicPr>
            <a:picLocks noChangeAspect="1"/>
          </p:cNvPicPr>
          <p:nvPr/>
        </p:nvPicPr>
        <p:blipFill>
          <a:blip r:embed="rId2"/>
          <a:stretch>
            <a:fillRect/>
          </a:stretch>
        </p:blipFill>
        <p:spPr>
          <a:xfrm>
            <a:off x="2267340" y="1158186"/>
            <a:ext cx="6666921" cy="5567978"/>
          </a:xfrm>
          <a:prstGeom prst="rect">
            <a:avLst/>
          </a:prstGeom>
        </p:spPr>
      </p:pic>
    </p:spTree>
    <p:extLst>
      <p:ext uri="{BB962C8B-B14F-4D97-AF65-F5344CB8AC3E}">
        <p14:creationId xmlns:p14="http://schemas.microsoft.com/office/powerpoint/2010/main" val="126880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2808" y="354090"/>
            <a:ext cx="1140293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Dendrochronological indicators of urbanization in riparian zones</a:t>
            </a:r>
          </a:p>
        </p:txBody>
      </p:sp>
      <p:sp>
        <p:nvSpPr>
          <p:cNvPr id="5" name="Rectangle 4"/>
          <p:cNvSpPr/>
          <p:nvPr/>
        </p:nvSpPr>
        <p:spPr>
          <a:xfrm>
            <a:off x="492808" y="2104554"/>
            <a:ext cx="11402938"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Urbanization signal: leakage of city water into streams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Freshwater and riparian systems lack long-term observational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Bald cypress: could provide spatial and temporal depth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-widely distributed and abundant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-provide at least 100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yr</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growth records</a:t>
            </a:r>
          </a:p>
        </p:txBody>
      </p:sp>
    </p:spTree>
    <p:extLst>
      <p:ext uri="{BB962C8B-B14F-4D97-AF65-F5344CB8AC3E}">
        <p14:creationId xmlns:p14="http://schemas.microsoft.com/office/powerpoint/2010/main" val="504599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9E2CB4-CD96-46E6-9E32-7ACAC80C58E6}"/>
              </a:ext>
            </a:extLst>
          </p:cNvPr>
          <p:cNvPicPr>
            <a:picLocks noChangeAspect="1"/>
          </p:cNvPicPr>
          <p:nvPr/>
        </p:nvPicPr>
        <p:blipFill>
          <a:blip r:embed="rId2"/>
          <a:stretch>
            <a:fillRect/>
          </a:stretch>
        </p:blipFill>
        <p:spPr>
          <a:xfrm>
            <a:off x="5577542" y="1782147"/>
            <a:ext cx="6527372" cy="4895529"/>
          </a:xfrm>
          <a:prstGeom prst="rect">
            <a:avLst/>
          </a:prstGeom>
        </p:spPr>
      </p:pic>
      <p:sp>
        <p:nvSpPr>
          <p:cNvPr id="6" name="Rectangle 5"/>
          <p:cNvSpPr/>
          <p:nvPr/>
        </p:nvSpPr>
        <p:spPr>
          <a:xfrm>
            <a:off x="226463" y="180324"/>
            <a:ext cx="114029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Arial" panose="020B0604020202020204" pitchFamily="34" charset="0"/>
                <a:cs typeface="Arial" panose="020B0604020202020204" pitchFamily="34" charset="0"/>
              </a:rPr>
              <a:t>Future work</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387408" y="879652"/>
            <a:ext cx="11402938" cy="5016758"/>
          </a:xfrm>
          <a:prstGeom prst="rect">
            <a:avLst/>
          </a:prstGeom>
        </p:spPr>
        <p:txBody>
          <a:bodyPr wrap="square">
            <a:spAutoFit/>
          </a:bodyPr>
          <a:lstStyle/>
          <a:p>
            <a:pPr lvl="0">
              <a:defRPr/>
            </a:pPr>
            <a:r>
              <a:rPr lang="en-US" sz="3200" dirty="0">
                <a:solidFill>
                  <a:srgbClr val="CCECFF"/>
                </a:solidFill>
                <a:latin typeface="Arial" panose="020B0604020202020204" pitchFamily="34" charset="0"/>
                <a:cs typeface="Arial" panose="020B0604020202020204" pitchFamily="34" charset="0"/>
              </a:rPr>
              <a:t>Onion Creek: extend back in time (2600 </a:t>
            </a:r>
            <a:r>
              <a:rPr lang="en-US" sz="3200" dirty="0" err="1">
                <a:solidFill>
                  <a:srgbClr val="CCECFF"/>
                </a:solidFill>
                <a:latin typeface="Arial" panose="020B0604020202020204" pitchFamily="34" charset="0"/>
                <a:cs typeface="Arial" panose="020B0604020202020204" pitchFamily="34" charset="0"/>
              </a:rPr>
              <a:t>yr</a:t>
            </a:r>
            <a:r>
              <a:rPr lang="en-US" sz="3200" dirty="0">
                <a:solidFill>
                  <a:srgbClr val="CCECFF"/>
                </a:solidFill>
                <a:latin typeface="Arial" panose="020B0604020202020204" pitchFamily="34" charset="0"/>
                <a:cs typeface="Arial" panose="020B0604020202020204" pitchFamily="34" charset="0"/>
              </a:rPr>
              <a:t> old bald cypress in North Carolina)</a:t>
            </a:r>
          </a:p>
          <a:p>
            <a:pPr lvl="0">
              <a:defRPr/>
            </a:pPr>
            <a:endParaRPr lang="en-US" sz="3200" dirty="0">
              <a:solidFill>
                <a:srgbClr val="CCECFF"/>
              </a:solidFill>
              <a:latin typeface="Arial" panose="020B0604020202020204" pitchFamily="34" charset="0"/>
              <a:cs typeface="Arial" panose="020B0604020202020204" pitchFamily="34" charset="0"/>
            </a:endParaRPr>
          </a:p>
          <a:p>
            <a:pPr lvl="0">
              <a:defRPr/>
            </a:pPr>
            <a:r>
              <a:rPr lang="en-US" sz="3200" dirty="0">
                <a:solidFill>
                  <a:srgbClr val="CCECFF"/>
                </a:solidFill>
                <a:latin typeface="Arial" panose="020B0604020202020204" pitchFamily="34" charset="0"/>
                <a:cs typeface="Arial" panose="020B0604020202020204" pitchFamily="34" charset="0"/>
              </a:rPr>
              <a:t>Other isotopes in trees: </a:t>
            </a:r>
            <a:r>
              <a:rPr lang="en-US" sz="3200" baseline="30000" dirty="0">
                <a:solidFill>
                  <a:srgbClr val="CCECFF"/>
                </a:solidFill>
                <a:latin typeface="Arial" panose="020B0604020202020204" pitchFamily="34" charset="0"/>
                <a:cs typeface="Arial" panose="020B0604020202020204" pitchFamily="34" charset="0"/>
              </a:rPr>
              <a:t>18</a:t>
            </a:r>
            <a:r>
              <a:rPr lang="en-US" sz="3200" dirty="0">
                <a:solidFill>
                  <a:srgbClr val="CCECFF"/>
                </a:solidFill>
                <a:latin typeface="Arial" panose="020B0604020202020204" pitchFamily="34" charset="0"/>
                <a:cs typeface="Arial" panose="020B0604020202020204" pitchFamily="34" charset="0"/>
              </a:rPr>
              <a:t>O</a:t>
            </a:r>
          </a:p>
          <a:p>
            <a:pPr lvl="0">
              <a:defRPr/>
            </a:pPr>
            <a:endParaRPr lang="en-US" sz="3200" dirty="0">
              <a:solidFill>
                <a:srgbClr val="CCECFF"/>
              </a:solidFill>
              <a:latin typeface="Arial" panose="020B0604020202020204" pitchFamily="34" charset="0"/>
              <a:cs typeface="Arial" panose="020B0604020202020204" pitchFamily="34" charset="0"/>
            </a:endParaRPr>
          </a:p>
          <a:p>
            <a:pPr lvl="0">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Earlywood and latewood widths</a:t>
            </a:r>
          </a:p>
          <a:p>
            <a:pPr lvl="0">
              <a:defRPr/>
            </a:pPr>
            <a:endParaRPr lang="en-US" sz="3200" dirty="0">
              <a:solidFill>
                <a:srgbClr val="CCECFF"/>
              </a:solidFill>
              <a:latin typeface="Arial" panose="020B0604020202020204" pitchFamily="34" charset="0"/>
              <a:cs typeface="Arial" panose="020B0604020202020204" pitchFamily="34" charset="0"/>
            </a:endParaRPr>
          </a:p>
          <a:p>
            <a:pPr lvl="0">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Maximum latewood density (blue light)</a:t>
            </a:r>
          </a:p>
          <a:p>
            <a:pPr lvl="0">
              <a:defRPr/>
            </a:pPr>
            <a:endParaRPr lang="en-US" sz="3200" dirty="0">
              <a:solidFill>
                <a:srgbClr val="CCECFF"/>
              </a:solidFill>
              <a:latin typeface="Arial" panose="020B0604020202020204" pitchFamily="34" charset="0"/>
              <a:cs typeface="Arial" panose="020B0604020202020204" pitchFamily="34" charset="0"/>
            </a:endParaRPr>
          </a:p>
          <a:p>
            <a:pPr lvl="0">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Integrate with speleothems</a:t>
            </a:r>
          </a:p>
        </p:txBody>
      </p:sp>
    </p:spTree>
    <p:extLst>
      <p:ext uri="{BB962C8B-B14F-4D97-AF65-F5344CB8AC3E}">
        <p14:creationId xmlns:p14="http://schemas.microsoft.com/office/powerpoint/2010/main" val="344461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226463" y="133671"/>
            <a:ext cx="114029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water into Texas: Pacific or Gulf of Mexico?</a:t>
            </a:r>
          </a:p>
        </p:txBody>
      </p:sp>
      <p:pic>
        <p:nvPicPr>
          <p:cNvPr id="4098" name="Picture 2" descr="Fig. 5. Time series of the regional speleothem Î´18O gradient, constructed using differences between CWN-4 and COB-01-02 averaged Î´18O values for 250-yr intervals. Temporal variations in the gradient are interpreted to reflect the changing balance between Pacific and GoM moisture sources. The reduced gradient during the period 15.5 to 13 ka indicates enhanced GoM moisture transfer to these regions.">
            <a:extLst>
              <a:ext uri="{FF2B5EF4-FFF2-40B4-BE49-F238E27FC236}">
                <a16:creationId xmlns:a16="http://schemas.microsoft.com/office/drawing/2014/main" id="{F14032F2-E641-4177-B99F-336A93D03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39" y="1428944"/>
            <a:ext cx="6610350" cy="4895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22CCC54-90CF-4DE7-8675-BF5688E398C7}"/>
              </a:ext>
            </a:extLst>
          </p:cNvPr>
          <p:cNvSpPr/>
          <p:nvPr/>
        </p:nvSpPr>
        <p:spPr>
          <a:xfrm>
            <a:off x="6913983" y="3876869"/>
            <a:ext cx="4827385" cy="2585323"/>
          </a:xfrm>
          <a:prstGeom prst="rect">
            <a:avLst/>
          </a:prstGeom>
        </p:spPr>
        <p:txBody>
          <a:bodyPr wrap="square">
            <a:spAutoFit/>
          </a:bodyPr>
          <a:lstStyle/>
          <a:p>
            <a:r>
              <a:rPr lang="en-US" dirty="0">
                <a:solidFill>
                  <a:schemeClr val="bg1"/>
                </a:solidFill>
              </a:rPr>
              <a:t>Fig. 5. Time series of the regional speleothem δ18O gradient, constructed using differences between CWN-4 and COB-01-02 averaged δ18O values for 250-yr intervals. Temporal variations in the gradient are interpreted to reflect the changing balance between Pacific and </a:t>
            </a:r>
            <a:r>
              <a:rPr lang="en-US" dirty="0" err="1">
                <a:solidFill>
                  <a:schemeClr val="bg1"/>
                </a:solidFill>
              </a:rPr>
              <a:t>GoM</a:t>
            </a:r>
            <a:r>
              <a:rPr lang="en-US" dirty="0">
                <a:solidFill>
                  <a:schemeClr val="bg1"/>
                </a:solidFill>
              </a:rPr>
              <a:t> moisture sources. The reduced gradient during the period 15.5 to 13 ka indicates enhanced </a:t>
            </a:r>
            <a:r>
              <a:rPr lang="en-US" dirty="0" err="1">
                <a:solidFill>
                  <a:schemeClr val="bg1"/>
                </a:solidFill>
              </a:rPr>
              <a:t>GoM</a:t>
            </a:r>
            <a:r>
              <a:rPr lang="en-US" dirty="0">
                <a:solidFill>
                  <a:schemeClr val="bg1"/>
                </a:solidFill>
              </a:rPr>
              <a:t> moisture transfer to these regions.</a:t>
            </a:r>
          </a:p>
        </p:txBody>
      </p:sp>
      <p:sp>
        <p:nvSpPr>
          <p:cNvPr id="4" name="Rectangle 3">
            <a:extLst>
              <a:ext uri="{FF2B5EF4-FFF2-40B4-BE49-F238E27FC236}">
                <a16:creationId xmlns:a16="http://schemas.microsoft.com/office/drawing/2014/main" id="{5B223D8D-4297-410A-8AE3-49EFA7231F2F}"/>
              </a:ext>
            </a:extLst>
          </p:cNvPr>
          <p:cNvSpPr/>
          <p:nvPr/>
        </p:nvSpPr>
        <p:spPr>
          <a:xfrm>
            <a:off x="6920205" y="1428944"/>
            <a:ext cx="4709196" cy="1477328"/>
          </a:xfrm>
          <a:prstGeom prst="rect">
            <a:avLst/>
          </a:prstGeom>
        </p:spPr>
        <p:txBody>
          <a:bodyPr wrap="square">
            <a:spAutoFit/>
          </a:bodyPr>
          <a:lstStyle/>
          <a:p>
            <a:r>
              <a:rPr lang="en-US" dirty="0">
                <a:solidFill>
                  <a:schemeClr val="bg1"/>
                </a:solidFill>
              </a:rPr>
              <a:t>Feng et al. 2014. Changing amounts and sources of moisture in the U.S. southwest since the Last Glacial Maximum in response to global climate change. Earth and Planetary Science Letters. 401:47-56</a:t>
            </a:r>
          </a:p>
        </p:txBody>
      </p:sp>
    </p:spTree>
    <p:extLst>
      <p:ext uri="{BB962C8B-B14F-4D97-AF65-F5344CB8AC3E}">
        <p14:creationId xmlns:p14="http://schemas.microsoft.com/office/powerpoint/2010/main" val="85302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26463" y="2437484"/>
            <a:ext cx="11402938" cy="2739211"/>
          </a:xfrm>
          <a:prstGeom prst="rect">
            <a:avLst/>
          </a:prstGeom>
        </p:spPr>
        <p:txBody>
          <a:bodyPr wrap="square">
            <a:spAutoFit/>
          </a:bodyPr>
          <a:lstStyle/>
          <a:p>
            <a:pPr lvl="0">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Hypothesis:</a:t>
            </a:r>
            <a:r>
              <a:rPr kumimoji="0" lang="en-US" sz="28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a:t>
            </a:r>
            <a:r>
              <a:rPr lang="en-US" sz="2800" dirty="0">
                <a:solidFill>
                  <a:srgbClr val="CCECFF"/>
                </a:solidFill>
                <a:latin typeface="Arial" panose="020B0604020202020204" pitchFamily="34" charset="0"/>
                <a:cs typeface="Arial" panose="020B0604020202020204" pitchFamily="34" charset="0"/>
              </a:rPr>
              <a:t>At W</a:t>
            </a:r>
            <a:r>
              <a:rPr kumimoji="0" lang="en-US" sz="2800" b="0" i="0" u="none" strike="noStrike" kern="1200" cap="none" spc="0" normalizeH="0" baseline="0" noProof="0" dirty="0" err="1">
                <a:ln>
                  <a:noFill/>
                </a:ln>
                <a:solidFill>
                  <a:srgbClr val="CCECFF"/>
                </a:solidFill>
                <a:effectLst/>
                <a:uLnTx/>
                <a:uFillTx/>
                <a:latin typeface="Arial" panose="020B0604020202020204" pitchFamily="34" charset="0"/>
                <a:ea typeface="+mn-ea"/>
                <a:cs typeface="Arial" panose="020B0604020202020204" pitchFamily="34" charset="0"/>
              </a:rPr>
              <a:t>aller</a:t>
            </a:r>
            <a:r>
              <a:rPr kumimoji="0" lang="en-US" sz="28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Creek, </a:t>
            </a:r>
            <a:r>
              <a:rPr lang="en-US" sz="2800" dirty="0">
                <a:solidFill>
                  <a:srgbClr val="CCECFF"/>
                </a:solidFill>
                <a:latin typeface="Arial" panose="020B0604020202020204" pitchFamily="34" charset="0"/>
                <a:cs typeface="Arial" panose="020B0604020202020204" pitchFamily="34" charset="0"/>
              </a:rPr>
              <a:t>city water buffers bald cypress from impacts of drought. </a:t>
            </a:r>
            <a:r>
              <a:rPr kumimoji="0" lang="en-US" sz="28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These trees will become less sensitive to drought from 1900 to present as</a:t>
            </a:r>
            <a:r>
              <a:rPr kumimoji="0" lang="en-US" sz="2800" b="0" i="0" u="none" strike="noStrike" kern="1200" cap="none" spc="0" normalizeH="0" noProof="0" dirty="0">
                <a:ln>
                  <a:noFill/>
                </a:ln>
                <a:solidFill>
                  <a:srgbClr val="CCECFF"/>
                </a:solidFill>
                <a:effectLst/>
                <a:uLnTx/>
                <a:uFillTx/>
                <a:latin typeface="Arial" panose="020B0604020202020204" pitchFamily="34" charset="0"/>
                <a:ea typeface="+mn-ea"/>
                <a:cs typeface="Arial" panose="020B0604020202020204" pitchFamily="34" charset="0"/>
              </a:rPr>
              <a:t> leakage increased over time. Also, trees are less limited by environmental variability (and thus asynchronous in growth) than trees at natural sites. </a:t>
            </a:r>
            <a:endParaRPr kumimoji="0" lang="en-US" sz="28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     </a:t>
            </a:r>
          </a:p>
        </p:txBody>
      </p:sp>
      <p:sp>
        <p:nvSpPr>
          <p:cNvPr id="8" name="Rectangle 7"/>
          <p:cNvSpPr/>
          <p:nvPr/>
        </p:nvSpPr>
        <p:spPr>
          <a:xfrm>
            <a:off x="492808" y="354090"/>
            <a:ext cx="1140293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Dendrochronological indicators of urbanization in riparian zones</a:t>
            </a:r>
          </a:p>
        </p:txBody>
      </p:sp>
    </p:spTree>
    <p:extLst>
      <p:ext uri="{BB962C8B-B14F-4D97-AF65-F5344CB8AC3E}">
        <p14:creationId xmlns:p14="http://schemas.microsoft.com/office/powerpoint/2010/main" val="4237921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7696" y="-1"/>
            <a:ext cx="3194304" cy="6832259"/>
          </a:xfrm>
          <a:prstGeom prst="rect">
            <a:avLst/>
          </a:prstGeom>
        </p:spPr>
      </p:pic>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6312" r="18088"/>
          <a:stretch/>
        </p:blipFill>
        <p:spPr>
          <a:xfrm>
            <a:off x="2916936" y="-14848"/>
            <a:ext cx="5998464"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06" t="2469" r="67609" b="3564"/>
          <a:stretch/>
        </p:blipFill>
        <p:spPr>
          <a:xfrm>
            <a:off x="6381" y="2461268"/>
            <a:ext cx="3081528" cy="4361688"/>
          </a:xfrm>
          <a:prstGeom prst="rect">
            <a:avLst/>
          </a:prstGeom>
          <a:ln w="34925">
            <a:solidFill>
              <a:schemeClr val="bg1"/>
            </a:solidFill>
          </a:ln>
        </p:spPr>
      </p:pic>
      <p:sp>
        <p:nvSpPr>
          <p:cNvPr id="6" name="Rectangle 5"/>
          <p:cNvSpPr/>
          <p:nvPr/>
        </p:nvSpPr>
        <p:spPr>
          <a:xfrm>
            <a:off x="170973" y="145992"/>
            <a:ext cx="5327334" cy="1077218"/>
          </a:xfrm>
          <a:prstGeom prst="rect">
            <a:avLst/>
          </a:prstGeom>
          <a:solidFill>
            <a:schemeClr val="tx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Waller Creek Sampling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CCECFF"/>
                </a:solidFill>
                <a:latin typeface="Arial" panose="020B0604020202020204" pitchFamily="34" charset="0"/>
                <a:cs typeface="Arial" panose="020B0604020202020204" pitchFamily="34" charset="0"/>
              </a:rPr>
              <a:t>Two cores from 20 trees</a:t>
            </a:r>
            <a:endParaRPr kumimoji="0" 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012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928813" y="1725667"/>
            <a:ext cx="8293100" cy="3883025"/>
          </a:xfrm>
          <a:prstGeom prst="rect">
            <a:avLst/>
          </a:prstGeom>
          <a:gradFill rotWithShape="1">
            <a:gsLst>
              <a:gs pos="0">
                <a:srgbClr val="CCCCFF"/>
              </a:gs>
              <a:gs pos="50000">
                <a:srgbClr val="E5F5FF"/>
              </a:gs>
              <a:gs pos="100000">
                <a:srgbClr val="CCCCFF"/>
              </a:gs>
            </a:gsLst>
            <a:lin ang="189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5" name="Text Box 3"/>
          <p:cNvSpPr txBox="1">
            <a:spLocks noChangeArrowheads="1"/>
          </p:cNvSpPr>
          <p:nvPr/>
        </p:nvSpPr>
        <p:spPr bwMode="auto">
          <a:xfrm>
            <a:off x="4008000" y="805572"/>
            <a:ext cx="3839449" cy="52322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mn-cs"/>
              </a:rPr>
              <a:t>Critical for data quality</a:t>
            </a:r>
            <a:endParaRPr kumimoji="0" lang="en-US" sz="2800" b="1" i="1"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8436" name="Rectangle 4"/>
          <p:cNvSpPr>
            <a:spLocks noChangeArrowheads="1"/>
          </p:cNvSpPr>
          <p:nvPr/>
        </p:nvSpPr>
        <p:spPr bwMode="auto">
          <a:xfrm>
            <a:off x="3495675" y="2725792"/>
            <a:ext cx="4953000" cy="301625"/>
          </a:xfrm>
          <a:prstGeom prst="rect">
            <a:avLst/>
          </a:prstGeom>
          <a:solidFill>
            <a:srgbClr val="FF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7" name="Rectangle 5"/>
          <p:cNvSpPr>
            <a:spLocks noChangeArrowheads="1"/>
          </p:cNvSpPr>
          <p:nvPr/>
        </p:nvSpPr>
        <p:spPr bwMode="auto">
          <a:xfrm>
            <a:off x="8366125"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8" name="Rectangle 6"/>
          <p:cNvSpPr>
            <a:spLocks noChangeArrowheads="1"/>
          </p:cNvSpPr>
          <p:nvPr/>
        </p:nvSpPr>
        <p:spPr bwMode="auto">
          <a:xfrm>
            <a:off x="7643813" y="2738491"/>
            <a:ext cx="2286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9" name="Rectangle 7"/>
          <p:cNvSpPr>
            <a:spLocks noChangeArrowheads="1"/>
          </p:cNvSpPr>
          <p:nvPr/>
        </p:nvSpPr>
        <p:spPr bwMode="auto">
          <a:xfrm>
            <a:off x="7494588"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0" name="Rectangle 8"/>
          <p:cNvSpPr>
            <a:spLocks noChangeArrowheads="1"/>
          </p:cNvSpPr>
          <p:nvPr/>
        </p:nvSpPr>
        <p:spPr bwMode="auto">
          <a:xfrm>
            <a:off x="7396163"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1" name="Rectangle 9"/>
          <p:cNvSpPr>
            <a:spLocks noChangeArrowheads="1"/>
          </p:cNvSpPr>
          <p:nvPr/>
        </p:nvSpPr>
        <p:spPr bwMode="auto">
          <a:xfrm>
            <a:off x="7053263" y="2741666"/>
            <a:ext cx="14605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2" name="Rectangle 10"/>
          <p:cNvSpPr>
            <a:spLocks noChangeArrowheads="1"/>
          </p:cNvSpPr>
          <p:nvPr/>
        </p:nvSpPr>
        <p:spPr bwMode="auto">
          <a:xfrm>
            <a:off x="6980239" y="2738491"/>
            <a:ext cx="109537"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3" name="Rectangle 11"/>
          <p:cNvSpPr>
            <a:spLocks noChangeArrowheads="1"/>
          </p:cNvSpPr>
          <p:nvPr/>
        </p:nvSpPr>
        <p:spPr bwMode="auto">
          <a:xfrm>
            <a:off x="6122988" y="2741666"/>
            <a:ext cx="1651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4" name="Rectangle 12"/>
          <p:cNvSpPr>
            <a:spLocks noChangeArrowheads="1"/>
          </p:cNvSpPr>
          <p:nvPr/>
        </p:nvSpPr>
        <p:spPr bwMode="auto">
          <a:xfrm>
            <a:off x="6018213"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5" name="Rectangle 13"/>
          <p:cNvSpPr>
            <a:spLocks noChangeArrowheads="1"/>
          </p:cNvSpPr>
          <p:nvPr/>
        </p:nvSpPr>
        <p:spPr bwMode="auto">
          <a:xfrm>
            <a:off x="5864226" y="2741666"/>
            <a:ext cx="9525"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6" name="Rectangle 14"/>
          <p:cNvSpPr>
            <a:spLocks noChangeArrowheads="1"/>
          </p:cNvSpPr>
          <p:nvPr/>
        </p:nvSpPr>
        <p:spPr bwMode="auto">
          <a:xfrm>
            <a:off x="5729288"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7" name="Rectangle 15"/>
          <p:cNvSpPr>
            <a:spLocks noChangeArrowheads="1"/>
          </p:cNvSpPr>
          <p:nvPr/>
        </p:nvSpPr>
        <p:spPr bwMode="auto">
          <a:xfrm>
            <a:off x="5453063" y="2738491"/>
            <a:ext cx="2286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8" name="Rectangle 16"/>
          <p:cNvSpPr>
            <a:spLocks noChangeArrowheads="1"/>
          </p:cNvSpPr>
          <p:nvPr/>
        </p:nvSpPr>
        <p:spPr bwMode="auto">
          <a:xfrm>
            <a:off x="5408613"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49" name="Rectangle 17"/>
          <p:cNvSpPr>
            <a:spLocks noChangeArrowheads="1"/>
          </p:cNvSpPr>
          <p:nvPr/>
        </p:nvSpPr>
        <p:spPr bwMode="auto">
          <a:xfrm>
            <a:off x="4884738" y="2738491"/>
            <a:ext cx="14605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0" name="Rectangle 18"/>
          <p:cNvSpPr>
            <a:spLocks noChangeArrowheads="1"/>
          </p:cNvSpPr>
          <p:nvPr/>
        </p:nvSpPr>
        <p:spPr bwMode="auto">
          <a:xfrm>
            <a:off x="4741863"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1" name="Rectangle 19"/>
          <p:cNvSpPr>
            <a:spLocks noChangeArrowheads="1"/>
          </p:cNvSpPr>
          <p:nvPr/>
        </p:nvSpPr>
        <p:spPr bwMode="auto">
          <a:xfrm>
            <a:off x="4319589" y="2738491"/>
            <a:ext cx="136525"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2" name="Rectangle 20"/>
          <p:cNvSpPr>
            <a:spLocks noChangeArrowheads="1"/>
          </p:cNvSpPr>
          <p:nvPr/>
        </p:nvSpPr>
        <p:spPr bwMode="auto">
          <a:xfrm>
            <a:off x="4132263" y="2738491"/>
            <a:ext cx="889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3" name="Rectangle 21"/>
          <p:cNvSpPr>
            <a:spLocks noChangeArrowheads="1"/>
          </p:cNvSpPr>
          <p:nvPr/>
        </p:nvSpPr>
        <p:spPr bwMode="auto">
          <a:xfrm>
            <a:off x="3795713" y="2738491"/>
            <a:ext cx="182562"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4" name="Line 22"/>
          <p:cNvSpPr>
            <a:spLocks noChangeShapeType="1"/>
          </p:cNvSpPr>
          <p:nvPr/>
        </p:nvSpPr>
        <p:spPr bwMode="auto">
          <a:xfrm>
            <a:off x="8293100" y="2738491"/>
            <a:ext cx="0" cy="284162"/>
          </a:xfrm>
          <a:prstGeom prst="line">
            <a:avLst/>
          </a:prstGeom>
          <a:noFill/>
          <a:ln w="31750">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5" name="Line 23"/>
          <p:cNvSpPr>
            <a:spLocks noChangeShapeType="1"/>
          </p:cNvSpPr>
          <p:nvPr/>
        </p:nvSpPr>
        <p:spPr bwMode="auto">
          <a:xfrm>
            <a:off x="6796088" y="2738491"/>
            <a:ext cx="0" cy="284162"/>
          </a:xfrm>
          <a:prstGeom prst="line">
            <a:avLst/>
          </a:prstGeom>
          <a:noFill/>
          <a:ln w="47625">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6" name="Line 24"/>
          <p:cNvSpPr>
            <a:spLocks noChangeShapeType="1"/>
          </p:cNvSpPr>
          <p:nvPr/>
        </p:nvSpPr>
        <p:spPr bwMode="auto">
          <a:xfrm>
            <a:off x="5119688" y="2741666"/>
            <a:ext cx="0" cy="284162"/>
          </a:xfrm>
          <a:prstGeom prst="line">
            <a:avLst/>
          </a:prstGeom>
          <a:noFill/>
          <a:ln w="34925">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7" name="Line 25"/>
          <p:cNvSpPr>
            <a:spLocks noChangeShapeType="1"/>
          </p:cNvSpPr>
          <p:nvPr/>
        </p:nvSpPr>
        <p:spPr bwMode="auto">
          <a:xfrm>
            <a:off x="3817938" y="2741666"/>
            <a:ext cx="0" cy="284162"/>
          </a:xfrm>
          <a:prstGeom prst="line">
            <a:avLst/>
          </a:prstGeom>
          <a:noFill/>
          <a:ln w="31750">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8" name="Rectangle 26"/>
          <p:cNvSpPr>
            <a:spLocks noChangeArrowheads="1"/>
          </p:cNvSpPr>
          <p:nvPr/>
        </p:nvSpPr>
        <p:spPr bwMode="auto">
          <a:xfrm>
            <a:off x="4073526" y="3762429"/>
            <a:ext cx="4373563" cy="301625"/>
          </a:xfrm>
          <a:prstGeom prst="rect">
            <a:avLst/>
          </a:prstGeom>
          <a:solidFill>
            <a:srgbClr val="FF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59" name="Rectangle 27"/>
          <p:cNvSpPr>
            <a:spLocks noChangeArrowheads="1"/>
          </p:cNvSpPr>
          <p:nvPr/>
        </p:nvSpPr>
        <p:spPr bwMode="auto">
          <a:xfrm>
            <a:off x="8375650" y="3775129"/>
            <a:ext cx="77788"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0" name="Rectangle 28"/>
          <p:cNvSpPr>
            <a:spLocks noChangeArrowheads="1"/>
          </p:cNvSpPr>
          <p:nvPr/>
        </p:nvSpPr>
        <p:spPr bwMode="auto">
          <a:xfrm>
            <a:off x="7735888" y="3775129"/>
            <a:ext cx="201612"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1" name="Rectangle 29"/>
          <p:cNvSpPr>
            <a:spLocks noChangeArrowheads="1"/>
          </p:cNvSpPr>
          <p:nvPr/>
        </p:nvSpPr>
        <p:spPr bwMode="auto">
          <a:xfrm>
            <a:off x="7604126" y="3775129"/>
            <a:ext cx="79375"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2" name="Rectangle 30"/>
          <p:cNvSpPr>
            <a:spLocks noChangeArrowheads="1"/>
          </p:cNvSpPr>
          <p:nvPr/>
        </p:nvSpPr>
        <p:spPr bwMode="auto">
          <a:xfrm>
            <a:off x="7518400" y="3775129"/>
            <a:ext cx="77788"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3" name="Rectangle 31"/>
          <p:cNvSpPr>
            <a:spLocks noChangeArrowheads="1"/>
          </p:cNvSpPr>
          <p:nvPr/>
        </p:nvSpPr>
        <p:spPr bwMode="auto">
          <a:xfrm>
            <a:off x="7215189" y="3770366"/>
            <a:ext cx="128587" cy="292100"/>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4" name="Rectangle 32"/>
          <p:cNvSpPr>
            <a:spLocks noChangeArrowheads="1"/>
          </p:cNvSpPr>
          <p:nvPr/>
        </p:nvSpPr>
        <p:spPr bwMode="auto">
          <a:xfrm>
            <a:off x="7150100" y="3775129"/>
            <a:ext cx="96838"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5" name="Rectangle 33"/>
          <p:cNvSpPr>
            <a:spLocks noChangeArrowheads="1"/>
          </p:cNvSpPr>
          <p:nvPr/>
        </p:nvSpPr>
        <p:spPr bwMode="auto">
          <a:xfrm>
            <a:off x="6392863" y="3770366"/>
            <a:ext cx="146050" cy="292100"/>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6" name="Rectangle 34"/>
          <p:cNvSpPr>
            <a:spLocks noChangeArrowheads="1"/>
          </p:cNvSpPr>
          <p:nvPr/>
        </p:nvSpPr>
        <p:spPr bwMode="auto">
          <a:xfrm>
            <a:off x="6300789" y="3775129"/>
            <a:ext cx="79375"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7" name="Rectangle 35"/>
          <p:cNvSpPr>
            <a:spLocks noChangeArrowheads="1"/>
          </p:cNvSpPr>
          <p:nvPr/>
        </p:nvSpPr>
        <p:spPr bwMode="auto">
          <a:xfrm>
            <a:off x="6164264" y="3770366"/>
            <a:ext cx="9525"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8" name="Rectangle 36"/>
          <p:cNvSpPr>
            <a:spLocks noChangeArrowheads="1"/>
          </p:cNvSpPr>
          <p:nvPr/>
        </p:nvSpPr>
        <p:spPr bwMode="auto">
          <a:xfrm>
            <a:off x="6045201" y="3775129"/>
            <a:ext cx="79375"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69" name="Rectangle 37"/>
          <p:cNvSpPr>
            <a:spLocks noChangeArrowheads="1"/>
          </p:cNvSpPr>
          <p:nvPr/>
        </p:nvSpPr>
        <p:spPr bwMode="auto">
          <a:xfrm>
            <a:off x="5802313" y="3775129"/>
            <a:ext cx="201612"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0" name="Rectangle 38"/>
          <p:cNvSpPr>
            <a:spLocks noChangeArrowheads="1"/>
          </p:cNvSpPr>
          <p:nvPr/>
        </p:nvSpPr>
        <p:spPr bwMode="auto">
          <a:xfrm>
            <a:off x="5762625" y="3775129"/>
            <a:ext cx="77788"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1" name="Rectangle 39"/>
          <p:cNvSpPr>
            <a:spLocks noChangeArrowheads="1"/>
          </p:cNvSpPr>
          <p:nvPr/>
        </p:nvSpPr>
        <p:spPr bwMode="auto">
          <a:xfrm>
            <a:off x="5300664" y="3775129"/>
            <a:ext cx="128587"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2" name="Rectangle 40"/>
          <p:cNvSpPr>
            <a:spLocks noChangeArrowheads="1"/>
          </p:cNvSpPr>
          <p:nvPr/>
        </p:nvSpPr>
        <p:spPr bwMode="auto">
          <a:xfrm>
            <a:off x="5173664" y="3775129"/>
            <a:ext cx="79375"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3" name="Rectangle 41"/>
          <p:cNvSpPr>
            <a:spLocks noChangeArrowheads="1"/>
          </p:cNvSpPr>
          <p:nvPr/>
        </p:nvSpPr>
        <p:spPr bwMode="auto">
          <a:xfrm>
            <a:off x="4800600" y="3775129"/>
            <a:ext cx="120650"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4" name="Rectangle 42"/>
          <p:cNvSpPr>
            <a:spLocks noChangeArrowheads="1"/>
          </p:cNvSpPr>
          <p:nvPr/>
        </p:nvSpPr>
        <p:spPr bwMode="auto">
          <a:xfrm>
            <a:off x="4635501" y="3775129"/>
            <a:ext cx="79375"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5" name="Rectangle 43"/>
          <p:cNvSpPr>
            <a:spLocks noChangeArrowheads="1"/>
          </p:cNvSpPr>
          <p:nvPr/>
        </p:nvSpPr>
        <p:spPr bwMode="auto">
          <a:xfrm>
            <a:off x="4338639" y="3775129"/>
            <a:ext cx="160337"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6" name="Line 44"/>
          <p:cNvSpPr>
            <a:spLocks noChangeShapeType="1"/>
          </p:cNvSpPr>
          <p:nvPr/>
        </p:nvSpPr>
        <p:spPr bwMode="auto">
          <a:xfrm>
            <a:off x="8308975" y="3775129"/>
            <a:ext cx="0" cy="284163"/>
          </a:xfrm>
          <a:prstGeom prst="line">
            <a:avLst/>
          </a:prstGeom>
          <a:noFill/>
          <a:ln w="31750">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7" name="Line 45"/>
          <p:cNvSpPr>
            <a:spLocks noChangeShapeType="1"/>
          </p:cNvSpPr>
          <p:nvPr/>
        </p:nvSpPr>
        <p:spPr bwMode="auto">
          <a:xfrm>
            <a:off x="6988175" y="3775129"/>
            <a:ext cx="0" cy="284163"/>
          </a:xfrm>
          <a:prstGeom prst="line">
            <a:avLst/>
          </a:prstGeom>
          <a:noFill/>
          <a:ln w="47625">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8" name="Line 46"/>
          <p:cNvSpPr>
            <a:spLocks noChangeShapeType="1"/>
          </p:cNvSpPr>
          <p:nvPr/>
        </p:nvSpPr>
        <p:spPr bwMode="auto">
          <a:xfrm>
            <a:off x="5507038" y="3770366"/>
            <a:ext cx="0" cy="292100"/>
          </a:xfrm>
          <a:prstGeom prst="line">
            <a:avLst/>
          </a:prstGeom>
          <a:noFill/>
          <a:ln w="34925">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79" name="Line 47"/>
          <p:cNvSpPr>
            <a:spLocks noChangeShapeType="1"/>
          </p:cNvSpPr>
          <p:nvPr/>
        </p:nvSpPr>
        <p:spPr bwMode="auto">
          <a:xfrm>
            <a:off x="4357688" y="3770366"/>
            <a:ext cx="0" cy="292100"/>
          </a:xfrm>
          <a:prstGeom prst="line">
            <a:avLst/>
          </a:prstGeom>
          <a:noFill/>
          <a:ln w="31750">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0" name="Rectangle 48"/>
          <p:cNvSpPr>
            <a:spLocks noChangeArrowheads="1"/>
          </p:cNvSpPr>
          <p:nvPr/>
        </p:nvSpPr>
        <p:spPr bwMode="auto">
          <a:xfrm>
            <a:off x="2116139" y="4903842"/>
            <a:ext cx="6340475" cy="301625"/>
          </a:xfrm>
          <a:prstGeom prst="rect">
            <a:avLst/>
          </a:prstGeom>
          <a:solidFill>
            <a:srgbClr val="FFFF99"/>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1" name="Rectangle 49"/>
          <p:cNvSpPr>
            <a:spLocks noChangeArrowheads="1"/>
          </p:cNvSpPr>
          <p:nvPr/>
        </p:nvSpPr>
        <p:spPr bwMode="auto">
          <a:xfrm>
            <a:off x="8348663" y="4916541"/>
            <a:ext cx="1143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2" name="Rectangle 50"/>
          <p:cNvSpPr>
            <a:spLocks noChangeArrowheads="1"/>
          </p:cNvSpPr>
          <p:nvPr/>
        </p:nvSpPr>
        <p:spPr bwMode="auto">
          <a:xfrm>
            <a:off x="7426325" y="4916541"/>
            <a:ext cx="2921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3" name="Rectangle 51"/>
          <p:cNvSpPr>
            <a:spLocks noChangeArrowheads="1"/>
          </p:cNvSpPr>
          <p:nvPr/>
        </p:nvSpPr>
        <p:spPr bwMode="auto">
          <a:xfrm>
            <a:off x="7235826" y="4916541"/>
            <a:ext cx="112713"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4" name="Rectangle 52"/>
          <p:cNvSpPr>
            <a:spLocks noChangeArrowheads="1"/>
          </p:cNvSpPr>
          <p:nvPr/>
        </p:nvSpPr>
        <p:spPr bwMode="auto">
          <a:xfrm>
            <a:off x="7108825" y="4916541"/>
            <a:ext cx="1143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5" name="Rectangle 53"/>
          <p:cNvSpPr>
            <a:spLocks noChangeArrowheads="1"/>
          </p:cNvSpPr>
          <p:nvPr/>
        </p:nvSpPr>
        <p:spPr bwMode="auto">
          <a:xfrm>
            <a:off x="6670676" y="4911778"/>
            <a:ext cx="187325" cy="292100"/>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6" name="Rectangle 54"/>
          <p:cNvSpPr>
            <a:spLocks noChangeArrowheads="1"/>
          </p:cNvSpPr>
          <p:nvPr/>
        </p:nvSpPr>
        <p:spPr bwMode="auto">
          <a:xfrm>
            <a:off x="6577013" y="4916541"/>
            <a:ext cx="1397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7" name="Rectangle 55"/>
          <p:cNvSpPr>
            <a:spLocks noChangeArrowheads="1"/>
          </p:cNvSpPr>
          <p:nvPr/>
        </p:nvSpPr>
        <p:spPr bwMode="auto">
          <a:xfrm>
            <a:off x="5480050" y="4911778"/>
            <a:ext cx="211138" cy="292100"/>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8" name="Rectangle 56"/>
          <p:cNvSpPr>
            <a:spLocks noChangeArrowheads="1"/>
          </p:cNvSpPr>
          <p:nvPr/>
        </p:nvSpPr>
        <p:spPr bwMode="auto">
          <a:xfrm>
            <a:off x="5345113" y="4916541"/>
            <a:ext cx="1143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89" name="Rectangle 57"/>
          <p:cNvSpPr>
            <a:spLocks noChangeArrowheads="1"/>
          </p:cNvSpPr>
          <p:nvPr/>
        </p:nvSpPr>
        <p:spPr bwMode="auto">
          <a:xfrm>
            <a:off x="5148263" y="4919716"/>
            <a:ext cx="127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0" name="Rectangle 58"/>
          <p:cNvSpPr>
            <a:spLocks noChangeArrowheads="1"/>
          </p:cNvSpPr>
          <p:nvPr/>
        </p:nvSpPr>
        <p:spPr bwMode="auto">
          <a:xfrm>
            <a:off x="4975225" y="4916541"/>
            <a:ext cx="1143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1" name="Rectangle 59"/>
          <p:cNvSpPr>
            <a:spLocks noChangeArrowheads="1"/>
          </p:cNvSpPr>
          <p:nvPr/>
        </p:nvSpPr>
        <p:spPr bwMode="auto">
          <a:xfrm>
            <a:off x="4621214" y="4916541"/>
            <a:ext cx="293687"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2" name="Rectangle 60"/>
          <p:cNvSpPr>
            <a:spLocks noChangeArrowheads="1"/>
          </p:cNvSpPr>
          <p:nvPr/>
        </p:nvSpPr>
        <p:spPr bwMode="auto">
          <a:xfrm>
            <a:off x="4565651" y="4916541"/>
            <a:ext cx="112713"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3" name="Rectangle 61"/>
          <p:cNvSpPr>
            <a:spLocks noChangeArrowheads="1"/>
          </p:cNvSpPr>
          <p:nvPr/>
        </p:nvSpPr>
        <p:spPr bwMode="auto">
          <a:xfrm>
            <a:off x="3894139" y="4916541"/>
            <a:ext cx="187325"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4" name="Rectangle 62"/>
          <p:cNvSpPr>
            <a:spLocks noChangeArrowheads="1"/>
          </p:cNvSpPr>
          <p:nvPr/>
        </p:nvSpPr>
        <p:spPr bwMode="auto">
          <a:xfrm>
            <a:off x="3711575" y="4916541"/>
            <a:ext cx="1143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5" name="Rectangle 63"/>
          <p:cNvSpPr>
            <a:spLocks noChangeArrowheads="1"/>
          </p:cNvSpPr>
          <p:nvPr/>
        </p:nvSpPr>
        <p:spPr bwMode="auto">
          <a:xfrm>
            <a:off x="3170239" y="4916541"/>
            <a:ext cx="174625"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6" name="Rectangle 64"/>
          <p:cNvSpPr>
            <a:spLocks noChangeArrowheads="1"/>
          </p:cNvSpPr>
          <p:nvPr/>
        </p:nvSpPr>
        <p:spPr bwMode="auto">
          <a:xfrm>
            <a:off x="2930525" y="4916541"/>
            <a:ext cx="1143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7" name="Rectangle 65"/>
          <p:cNvSpPr>
            <a:spLocks noChangeArrowheads="1"/>
          </p:cNvSpPr>
          <p:nvPr/>
        </p:nvSpPr>
        <p:spPr bwMode="auto">
          <a:xfrm>
            <a:off x="2500313" y="4916541"/>
            <a:ext cx="233362"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8" name="Line 66"/>
          <p:cNvSpPr>
            <a:spLocks noChangeShapeType="1"/>
          </p:cNvSpPr>
          <p:nvPr/>
        </p:nvSpPr>
        <p:spPr bwMode="auto">
          <a:xfrm>
            <a:off x="8258175" y="4916541"/>
            <a:ext cx="0" cy="284162"/>
          </a:xfrm>
          <a:prstGeom prst="line">
            <a:avLst/>
          </a:prstGeom>
          <a:noFill/>
          <a:ln w="31750">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99" name="Line 67"/>
          <p:cNvSpPr>
            <a:spLocks noChangeShapeType="1"/>
          </p:cNvSpPr>
          <p:nvPr/>
        </p:nvSpPr>
        <p:spPr bwMode="auto">
          <a:xfrm>
            <a:off x="6340475" y="4916541"/>
            <a:ext cx="0" cy="284162"/>
          </a:xfrm>
          <a:prstGeom prst="line">
            <a:avLst/>
          </a:prstGeom>
          <a:noFill/>
          <a:ln w="47625">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00" name="Line 68"/>
          <p:cNvSpPr>
            <a:spLocks noChangeShapeType="1"/>
          </p:cNvSpPr>
          <p:nvPr/>
        </p:nvSpPr>
        <p:spPr bwMode="auto">
          <a:xfrm>
            <a:off x="4195763" y="4911778"/>
            <a:ext cx="0" cy="292100"/>
          </a:xfrm>
          <a:prstGeom prst="line">
            <a:avLst/>
          </a:prstGeom>
          <a:noFill/>
          <a:ln w="34925">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01" name="Line 69"/>
          <p:cNvSpPr>
            <a:spLocks noChangeShapeType="1"/>
          </p:cNvSpPr>
          <p:nvPr/>
        </p:nvSpPr>
        <p:spPr bwMode="auto">
          <a:xfrm>
            <a:off x="2528888" y="4911778"/>
            <a:ext cx="0" cy="292100"/>
          </a:xfrm>
          <a:prstGeom prst="line">
            <a:avLst/>
          </a:prstGeom>
          <a:noFill/>
          <a:ln w="31750">
            <a:solidFill>
              <a:srgbClr val="99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02" name="Text Box 70"/>
          <p:cNvSpPr txBox="1">
            <a:spLocks noChangeArrowheads="1"/>
          </p:cNvSpPr>
          <p:nvPr/>
        </p:nvSpPr>
        <p:spPr bwMode="auto">
          <a:xfrm>
            <a:off x="8828089" y="2598791"/>
            <a:ext cx="1158875" cy="5191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990000"/>
                </a:solidFill>
                <a:effectLst/>
                <a:uLnTx/>
                <a:uFillTx/>
                <a:latin typeface="Times New Roman" pitchFamily="18" charset="0"/>
                <a:ea typeface="+mn-ea"/>
                <a:cs typeface="+mn-cs"/>
              </a:rPr>
              <a:t>Tree 1</a:t>
            </a:r>
            <a:endParaRPr kumimoji="0" lang="en-US" sz="2800" b="1" i="1" u="none" strike="noStrike" kern="1200" cap="none" spc="0" normalizeH="0" baseline="0" noProof="0">
              <a:ln>
                <a:noFill/>
              </a:ln>
              <a:solidFill>
                <a:srgbClr val="990000"/>
              </a:solidFill>
              <a:effectLst/>
              <a:uLnTx/>
              <a:uFillTx/>
              <a:latin typeface="Times New Roman" pitchFamily="18" charset="0"/>
              <a:ea typeface="+mn-ea"/>
              <a:cs typeface="+mn-cs"/>
            </a:endParaRPr>
          </a:p>
        </p:txBody>
      </p:sp>
      <p:sp>
        <p:nvSpPr>
          <p:cNvPr id="18503" name="Text Box 71"/>
          <p:cNvSpPr txBox="1">
            <a:spLocks noChangeArrowheads="1"/>
          </p:cNvSpPr>
          <p:nvPr/>
        </p:nvSpPr>
        <p:spPr bwMode="auto">
          <a:xfrm>
            <a:off x="8828089" y="3671941"/>
            <a:ext cx="1158875" cy="5191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990000"/>
                </a:solidFill>
                <a:effectLst/>
                <a:uLnTx/>
                <a:uFillTx/>
                <a:latin typeface="Times New Roman" pitchFamily="18" charset="0"/>
                <a:ea typeface="+mn-ea"/>
                <a:cs typeface="+mn-cs"/>
              </a:rPr>
              <a:t>Tree 2</a:t>
            </a:r>
            <a:endParaRPr kumimoji="0" lang="en-US" sz="2800" b="1" i="1" u="none" strike="noStrike" kern="1200" cap="none" spc="0" normalizeH="0" baseline="0" noProof="0">
              <a:ln>
                <a:noFill/>
              </a:ln>
              <a:solidFill>
                <a:srgbClr val="990000"/>
              </a:solidFill>
              <a:effectLst/>
              <a:uLnTx/>
              <a:uFillTx/>
              <a:latin typeface="Times New Roman" pitchFamily="18" charset="0"/>
              <a:ea typeface="+mn-ea"/>
              <a:cs typeface="+mn-cs"/>
            </a:endParaRPr>
          </a:p>
        </p:txBody>
      </p:sp>
      <p:sp>
        <p:nvSpPr>
          <p:cNvPr id="18504" name="Text Box 72"/>
          <p:cNvSpPr txBox="1">
            <a:spLocks noChangeArrowheads="1"/>
          </p:cNvSpPr>
          <p:nvPr/>
        </p:nvSpPr>
        <p:spPr bwMode="auto">
          <a:xfrm>
            <a:off x="8828089" y="4813354"/>
            <a:ext cx="1158875" cy="519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990000"/>
                </a:solidFill>
                <a:effectLst/>
                <a:uLnTx/>
                <a:uFillTx/>
                <a:latin typeface="Times New Roman" pitchFamily="18" charset="0"/>
                <a:ea typeface="+mn-ea"/>
                <a:cs typeface="+mn-cs"/>
              </a:rPr>
              <a:t>Tree 3</a:t>
            </a:r>
            <a:endParaRPr kumimoji="0" lang="en-US" sz="2800" b="1" i="1" u="none" strike="noStrike" kern="1200" cap="none" spc="0" normalizeH="0" baseline="0" noProof="0">
              <a:ln>
                <a:noFill/>
              </a:ln>
              <a:solidFill>
                <a:srgbClr val="990000"/>
              </a:solidFill>
              <a:effectLst/>
              <a:uLnTx/>
              <a:uFillTx/>
              <a:latin typeface="Times New Roman" pitchFamily="18" charset="0"/>
              <a:ea typeface="+mn-ea"/>
              <a:cs typeface="+mn-cs"/>
            </a:endParaRPr>
          </a:p>
        </p:txBody>
      </p:sp>
      <p:sp>
        <p:nvSpPr>
          <p:cNvPr id="396361" name="Text Box 73"/>
          <p:cNvSpPr txBox="1">
            <a:spLocks noChangeArrowheads="1"/>
          </p:cNvSpPr>
          <p:nvPr/>
        </p:nvSpPr>
        <p:spPr bwMode="auto">
          <a:xfrm>
            <a:off x="2006600" y="1736779"/>
            <a:ext cx="3911600" cy="5191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990000"/>
                </a:solidFill>
                <a:effectLst>
                  <a:outerShdw blurRad="38100" dist="38100" dir="2700000" algn="tl">
                    <a:srgbClr val="FFFFFF"/>
                  </a:outerShdw>
                </a:effectLst>
                <a:uLnTx/>
                <a:uFillTx/>
                <a:latin typeface="Times New Roman" pitchFamily="18" charset="0"/>
                <a:ea typeface="+mn-ea"/>
                <a:cs typeface="+mn-cs"/>
              </a:rPr>
              <a:t>Trees cored in year 2009</a:t>
            </a:r>
            <a:endParaRPr kumimoji="0" lang="en-US" sz="2800" b="1" i="1" u="none" strike="noStrike" kern="1200" cap="none" spc="0" normalizeH="0" baseline="0" noProof="0">
              <a:ln>
                <a:noFill/>
              </a:ln>
              <a:solidFill>
                <a:srgbClr val="990000"/>
              </a:solidFill>
              <a:effectLst>
                <a:outerShdw blurRad="38100" dist="38100" dir="2700000" algn="tl">
                  <a:srgbClr val="FFFFFF"/>
                </a:outerShdw>
              </a:effectLst>
              <a:uLnTx/>
              <a:uFillTx/>
              <a:latin typeface="Times New Roman" pitchFamily="18" charset="0"/>
              <a:ea typeface="+mn-ea"/>
              <a:cs typeface="+mn-cs"/>
            </a:endParaRPr>
          </a:p>
        </p:txBody>
      </p:sp>
      <p:grpSp>
        <p:nvGrpSpPr>
          <p:cNvPr id="2" name="Group 74"/>
          <p:cNvGrpSpPr>
            <a:grpSpLocks/>
          </p:cNvGrpSpPr>
          <p:nvPr/>
        </p:nvGrpSpPr>
        <p:grpSpPr bwMode="auto">
          <a:xfrm>
            <a:off x="8342314" y="3046467"/>
            <a:ext cx="338137" cy="1857375"/>
            <a:chOff x="4295" y="1959"/>
            <a:chExt cx="213" cy="1170"/>
          </a:xfrm>
        </p:grpSpPr>
        <p:sp>
          <p:nvSpPr>
            <p:cNvPr id="18547" name="Line 75"/>
            <p:cNvSpPr>
              <a:spLocks noChangeShapeType="1"/>
            </p:cNvSpPr>
            <p:nvPr/>
          </p:nvSpPr>
          <p:spPr bwMode="auto">
            <a:xfrm>
              <a:off x="4311" y="1959"/>
              <a:ext cx="7" cy="456"/>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48" name="Line 76"/>
            <p:cNvSpPr>
              <a:spLocks noChangeShapeType="1"/>
            </p:cNvSpPr>
            <p:nvPr/>
          </p:nvSpPr>
          <p:spPr bwMode="auto">
            <a:xfrm>
              <a:off x="4311" y="2600"/>
              <a:ext cx="7" cy="529"/>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49" name="Text Box 77"/>
            <p:cNvSpPr txBox="1">
              <a:spLocks noChangeArrowheads="1"/>
            </p:cNvSpPr>
            <p:nvPr/>
          </p:nvSpPr>
          <p:spPr bwMode="auto">
            <a:xfrm rot="5400000">
              <a:off x="4215" y="2061"/>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2009</a:t>
              </a:r>
            </a:p>
          </p:txBody>
        </p:sp>
        <p:sp>
          <p:nvSpPr>
            <p:cNvPr id="18550" name="Text Box 78"/>
            <p:cNvSpPr txBox="1">
              <a:spLocks noChangeArrowheads="1"/>
            </p:cNvSpPr>
            <p:nvPr/>
          </p:nvSpPr>
          <p:spPr bwMode="auto">
            <a:xfrm rot="5400000">
              <a:off x="4216" y="2735"/>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2009</a:t>
              </a:r>
            </a:p>
          </p:txBody>
        </p:sp>
      </p:grpSp>
      <p:grpSp>
        <p:nvGrpSpPr>
          <p:cNvPr id="3" name="Group 79"/>
          <p:cNvGrpSpPr>
            <a:grpSpLocks/>
          </p:cNvGrpSpPr>
          <p:nvPr/>
        </p:nvGrpSpPr>
        <p:grpSpPr bwMode="auto">
          <a:xfrm>
            <a:off x="6988176" y="3022654"/>
            <a:ext cx="696913" cy="1897063"/>
            <a:chOff x="3442" y="1944"/>
            <a:chExt cx="439" cy="1195"/>
          </a:xfrm>
        </p:grpSpPr>
        <p:sp>
          <p:nvSpPr>
            <p:cNvPr id="18542" name="Line 80"/>
            <p:cNvSpPr>
              <a:spLocks noChangeShapeType="1"/>
            </p:cNvSpPr>
            <p:nvPr/>
          </p:nvSpPr>
          <p:spPr bwMode="auto">
            <a:xfrm>
              <a:off x="3637" y="1944"/>
              <a:ext cx="81" cy="464"/>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4" name="Group 81"/>
            <p:cNvGrpSpPr>
              <a:grpSpLocks/>
            </p:cNvGrpSpPr>
            <p:nvPr/>
          </p:nvGrpSpPr>
          <p:grpSpPr bwMode="auto">
            <a:xfrm>
              <a:off x="3442" y="1980"/>
              <a:ext cx="439" cy="1159"/>
              <a:chOff x="3442" y="1980"/>
              <a:chExt cx="439" cy="1159"/>
            </a:xfrm>
          </p:grpSpPr>
          <p:sp>
            <p:nvSpPr>
              <p:cNvPr id="18544" name="Line 82"/>
              <p:cNvSpPr>
                <a:spLocks noChangeShapeType="1"/>
              </p:cNvSpPr>
              <p:nvPr/>
            </p:nvSpPr>
            <p:spPr bwMode="auto">
              <a:xfrm flipH="1">
                <a:off x="3442" y="2600"/>
                <a:ext cx="285" cy="539"/>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45" name="Text Box 83"/>
              <p:cNvSpPr txBox="1">
                <a:spLocks noChangeArrowheads="1"/>
              </p:cNvSpPr>
              <p:nvPr/>
            </p:nvSpPr>
            <p:spPr bwMode="auto">
              <a:xfrm rot="5400000">
                <a:off x="3589" y="2060"/>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2005</a:t>
                </a:r>
              </a:p>
            </p:txBody>
          </p:sp>
          <p:sp>
            <p:nvSpPr>
              <p:cNvPr id="18546" name="Text Box 84"/>
              <p:cNvSpPr txBox="1">
                <a:spLocks noChangeArrowheads="1"/>
              </p:cNvSpPr>
              <p:nvPr/>
            </p:nvSpPr>
            <p:spPr bwMode="auto">
              <a:xfrm rot="5400000">
                <a:off x="3569" y="2780"/>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2005</a:t>
                </a:r>
              </a:p>
            </p:txBody>
          </p:sp>
        </p:grpSp>
      </p:grpSp>
      <p:grpSp>
        <p:nvGrpSpPr>
          <p:cNvPr id="5" name="Group 85"/>
          <p:cNvGrpSpPr>
            <a:grpSpLocks/>
          </p:cNvGrpSpPr>
          <p:nvPr/>
        </p:nvGrpSpPr>
        <p:grpSpPr bwMode="auto">
          <a:xfrm>
            <a:off x="5300663" y="3022653"/>
            <a:ext cx="1111250" cy="1881188"/>
            <a:chOff x="2379" y="1944"/>
            <a:chExt cx="700" cy="1185"/>
          </a:xfrm>
        </p:grpSpPr>
        <p:sp>
          <p:nvSpPr>
            <p:cNvPr id="18538" name="Line 86"/>
            <p:cNvSpPr>
              <a:spLocks noChangeShapeType="1"/>
            </p:cNvSpPr>
            <p:nvPr/>
          </p:nvSpPr>
          <p:spPr bwMode="auto">
            <a:xfrm>
              <a:off x="2773" y="1944"/>
              <a:ext cx="213" cy="474"/>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9" name="Line 87"/>
            <p:cNvSpPr>
              <a:spLocks noChangeShapeType="1"/>
            </p:cNvSpPr>
            <p:nvPr/>
          </p:nvSpPr>
          <p:spPr bwMode="auto">
            <a:xfrm flipH="1">
              <a:off x="2379" y="2594"/>
              <a:ext cx="595" cy="535"/>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40" name="Text Box 88"/>
            <p:cNvSpPr txBox="1">
              <a:spLocks noChangeArrowheads="1"/>
            </p:cNvSpPr>
            <p:nvPr/>
          </p:nvSpPr>
          <p:spPr bwMode="auto">
            <a:xfrm rot="5400000">
              <a:off x="2787" y="2030"/>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2000</a:t>
              </a:r>
            </a:p>
          </p:txBody>
        </p:sp>
        <p:sp>
          <p:nvSpPr>
            <p:cNvPr id="18541" name="Text Box 89"/>
            <p:cNvSpPr txBox="1">
              <a:spLocks noChangeArrowheads="1"/>
            </p:cNvSpPr>
            <p:nvPr/>
          </p:nvSpPr>
          <p:spPr bwMode="auto">
            <a:xfrm rot="5400000">
              <a:off x="2694" y="2832"/>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2000</a:t>
              </a:r>
            </a:p>
          </p:txBody>
        </p:sp>
      </p:grpSp>
      <p:grpSp>
        <p:nvGrpSpPr>
          <p:cNvPr id="6" name="Group 90"/>
          <p:cNvGrpSpPr>
            <a:grpSpLocks/>
          </p:cNvGrpSpPr>
          <p:nvPr/>
        </p:nvGrpSpPr>
        <p:grpSpPr bwMode="auto">
          <a:xfrm>
            <a:off x="4132263" y="3022653"/>
            <a:ext cx="1466850" cy="1881188"/>
            <a:chOff x="1643" y="1944"/>
            <a:chExt cx="924" cy="1185"/>
          </a:xfrm>
        </p:grpSpPr>
        <p:sp>
          <p:nvSpPr>
            <p:cNvPr id="18534" name="Line 91"/>
            <p:cNvSpPr>
              <a:spLocks noChangeShapeType="1"/>
            </p:cNvSpPr>
            <p:nvPr/>
          </p:nvSpPr>
          <p:spPr bwMode="auto">
            <a:xfrm>
              <a:off x="2230" y="1944"/>
              <a:ext cx="244" cy="464"/>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5" name="Line 92"/>
            <p:cNvSpPr>
              <a:spLocks noChangeShapeType="1"/>
            </p:cNvSpPr>
            <p:nvPr/>
          </p:nvSpPr>
          <p:spPr bwMode="auto">
            <a:xfrm flipH="1">
              <a:off x="1643" y="2600"/>
              <a:ext cx="841" cy="529"/>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6" name="Text Box 93"/>
            <p:cNvSpPr txBox="1">
              <a:spLocks noChangeArrowheads="1"/>
            </p:cNvSpPr>
            <p:nvPr/>
          </p:nvSpPr>
          <p:spPr bwMode="auto">
            <a:xfrm rot="5400000">
              <a:off x="2275" y="2038"/>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1995</a:t>
              </a:r>
            </a:p>
          </p:txBody>
        </p:sp>
        <p:sp>
          <p:nvSpPr>
            <p:cNvPr id="18537" name="Text Box 94"/>
            <p:cNvSpPr txBox="1">
              <a:spLocks noChangeArrowheads="1"/>
            </p:cNvSpPr>
            <p:nvPr/>
          </p:nvSpPr>
          <p:spPr bwMode="auto">
            <a:xfrm rot="5400000">
              <a:off x="2079" y="2795"/>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1995</a:t>
              </a:r>
            </a:p>
          </p:txBody>
        </p:sp>
      </p:grpSp>
      <p:grpSp>
        <p:nvGrpSpPr>
          <p:cNvPr id="7" name="Group 95"/>
          <p:cNvGrpSpPr>
            <a:grpSpLocks/>
          </p:cNvGrpSpPr>
          <p:nvPr/>
        </p:nvGrpSpPr>
        <p:grpSpPr bwMode="auto">
          <a:xfrm>
            <a:off x="2693988" y="3021067"/>
            <a:ext cx="1784350" cy="1874837"/>
            <a:chOff x="737" y="1943"/>
            <a:chExt cx="1124" cy="1181"/>
          </a:xfrm>
        </p:grpSpPr>
        <p:sp>
          <p:nvSpPr>
            <p:cNvPr id="18530" name="Line 96"/>
            <p:cNvSpPr>
              <a:spLocks noChangeShapeType="1"/>
            </p:cNvSpPr>
            <p:nvPr/>
          </p:nvSpPr>
          <p:spPr bwMode="auto">
            <a:xfrm>
              <a:off x="1478" y="1951"/>
              <a:ext cx="354" cy="459"/>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1" name="Line 97"/>
            <p:cNvSpPr>
              <a:spLocks noChangeShapeType="1"/>
            </p:cNvSpPr>
            <p:nvPr/>
          </p:nvSpPr>
          <p:spPr bwMode="auto">
            <a:xfrm flipH="1">
              <a:off x="737" y="2600"/>
              <a:ext cx="1070" cy="524"/>
            </a:xfrm>
            <a:prstGeom prst="line">
              <a:avLst/>
            </a:prstGeom>
            <a:noFill/>
            <a:ln w="158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2" name="Text Box 98"/>
            <p:cNvSpPr txBox="1">
              <a:spLocks noChangeArrowheads="1"/>
            </p:cNvSpPr>
            <p:nvPr/>
          </p:nvSpPr>
          <p:spPr bwMode="auto">
            <a:xfrm rot="5400000">
              <a:off x="1569" y="2023"/>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1990</a:t>
              </a:r>
            </a:p>
          </p:txBody>
        </p:sp>
        <p:sp>
          <p:nvSpPr>
            <p:cNvPr id="18533" name="Text Box 99"/>
            <p:cNvSpPr txBox="1">
              <a:spLocks noChangeArrowheads="1"/>
            </p:cNvSpPr>
            <p:nvPr/>
          </p:nvSpPr>
          <p:spPr bwMode="auto">
            <a:xfrm rot="5400000">
              <a:off x="1299" y="2822"/>
              <a:ext cx="372" cy="2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Times New Roman" pitchFamily="18" charset="0"/>
                  <a:ea typeface="+mn-ea"/>
                  <a:cs typeface="+mn-cs"/>
                </a:rPr>
                <a:t>1990</a:t>
              </a:r>
            </a:p>
          </p:txBody>
        </p:sp>
      </p:grpSp>
      <p:grpSp>
        <p:nvGrpSpPr>
          <p:cNvPr id="8" name="Group 100"/>
          <p:cNvGrpSpPr>
            <a:grpSpLocks/>
          </p:cNvGrpSpPr>
          <p:nvPr/>
        </p:nvGrpSpPr>
        <p:grpSpPr bwMode="auto">
          <a:xfrm>
            <a:off x="2325689" y="1916167"/>
            <a:ext cx="7629525" cy="1354137"/>
            <a:chOff x="505" y="1247"/>
            <a:chExt cx="4806" cy="853"/>
          </a:xfrm>
        </p:grpSpPr>
        <p:grpSp>
          <p:nvGrpSpPr>
            <p:cNvPr id="9" name="Group 101"/>
            <p:cNvGrpSpPr>
              <a:grpSpLocks/>
            </p:cNvGrpSpPr>
            <p:nvPr/>
          </p:nvGrpSpPr>
          <p:grpSpPr bwMode="auto">
            <a:xfrm>
              <a:off x="4125" y="1247"/>
              <a:ext cx="1186" cy="465"/>
              <a:chOff x="4125" y="1247"/>
              <a:chExt cx="1186" cy="465"/>
            </a:xfrm>
          </p:grpSpPr>
          <p:sp>
            <p:nvSpPr>
              <p:cNvPr id="18527" name="Line 102"/>
              <p:cNvSpPr>
                <a:spLocks noChangeShapeType="1"/>
              </p:cNvSpPr>
              <p:nvPr/>
            </p:nvSpPr>
            <p:spPr bwMode="auto">
              <a:xfrm>
                <a:off x="4304" y="1416"/>
                <a:ext cx="0" cy="296"/>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28" name="Text Box 103"/>
              <p:cNvSpPr txBox="1">
                <a:spLocks noChangeArrowheads="1"/>
              </p:cNvSpPr>
              <p:nvPr/>
            </p:nvSpPr>
            <p:spPr bwMode="auto">
              <a:xfrm>
                <a:off x="4125" y="1247"/>
                <a:ext cx="1186" cy="19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18" charset="0"/>
                    <a:ea typeface="+mn-ea"/>
                    <a:cs typeface="+mn-cs"/>
                  </a:rPr>
                  <a:t>most recent increment</a:t>
                </a:r>
                <a:endParaRPr kumimoji="0" lang="en-US" sz="1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29" name="Text Box 104"/>
              <p:cNvSpPr txBox="1">
                <a:spLocks noChangeArrowheads="1"/>
              </p:cNvSpPr>
              <p:nvPr/>
            </p:nvSpPr>
            <p:spPr bwMode="auto">
              <a:xfrm>
                <a:off x="4341" y="1353"/>
                <a:ext cx="911" cy="19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18" charset="0"/>
                    <a:ea typeface="+mn-ea"/>
                    <a:cs typeface="+mn-cs"/>
                  </a:rPr>
                  <a:t>(formed in 2009)</a:t>
                </a:r>
                <a:endParaRPr kumimoji="0" lang="en-US" sz="1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10" name="Group 105"/>
            <p:cNvGrpSpPr>
              <a:grpSpLocks/>
            </p:cNvGrpSpPr>
            <p:nvPr/>
          </p:nvGrpSpPr>
          <p:grpSpPr bwMode="auto">
            <a:xfrm>
              <a:off x="505" y="1845"/>
              <a:ext cx="701" cy="255"/>
              <a:chOff x="505" y="1845"/>
              <a:chExt cx="701" cy="255"/>
            </a:xfrm>
          </p:grpSpPr>
          <p:sp>
            <p:nvSpPr>
              <p:cNvPr id="18525" name="Line 106"/>
              <p:cNvSpPr>
                <a:spLocks noChangeShapeType="1"/>
              </p:cNvSpPr>
              <p:nvPr/>
            </p:nvSpPr>
            <p:spPr bwMode="auto">
              <a:xfrm>
                <a:off x="685" y="1845"/>
                <a:ext cx="422" cy="0"/>
              </a:xfrm>
              <a:prstGeom prst="line">
                <a:avLst/>
              </a:prstGeom>
              <a:noFill/>
              <a:ln w="9525">
                <a:solidFill>
                  <a:schemeClr val="tx1"/>
                </a:solidFill>
                <a:round/>
                <a:headEnd type="triangle" w="med" len="me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26" name="Text Box 107"/>
              <p:cNvSpPr txBox="1">
                <a:spLocks noChangeArrowheads="1"/>
              </p:cNvSpPr>
              <p:nvPr/>
            </p:nvSpPr>
            <p:spPr bwMode="auto">
              <a:xfrm>
                <a:off x="505" y="1908"/>
                <a:ext cx="701" cy="19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to tree center</a:t>
                </a:r>
              </a:p>
            </p:txBody>
          </p:sp>
        </p:grpSp>
      </p:grpSp>
      <p:sp>
        <p:nvSpPr>
          <p:cNvPr id="18512" name="Freeform 108"/>
          <p:cNvSpPr>
            <a:spLocks/>
          </p:cNvSpPr>
          <p:nvPr/>
        </p:nvSpPr>
        <p:spPr bwMode="auto">
          <a:xfrm>
            <a:off x="3887788" y="3762428"/>
            <a:ext cx="195262" cy="298450"/>
          </a:xfrm>
          <a:custGeom>
            <a:avLst/>
            <a:gdLst>
              <a:gd name="T0" fmla="*/ 2147483647 w 123"/>
              <a:gd name="T1" fmla="*/ 0 h 174"/>
              <a:gd name="T2" fmla="*/ 2147483647 w 123"/>
              <a:gd name="T3" fmla="*/ 0 h 174"/>
              <a:gd name="T4" fmla="*/ 2147483647 w 123"/>
              <a:gd name="T5" fmla="*/ 2147483647 h 174"/>
              <a:gd name="T6" fmla="*/ 2147483647 w 123"/>
              <a:gd name="T7" fmla="*/ 2147483647 h 174"/>
              <a:gd name="T8" fmla="*/ 2147483647 w 123"/>
              <a:gd name="T9" fmla="*/ 2147483647 h 174"/>
              <a:gd name="T10" fmla="*/ 0 w 123"/>
              <a:gd name="T11" fmla="*/ 2147483647 h 174"/>
              <a:gd name="T12" fmla="*/ 2147483647 w 123"/>
              <a:gd name="T13" fmla="*/ 2147483647 h 174"/>
              <a:gd name="T14" fmla="*/ 2147483647 w 123"/>
              <a:gd name="T15" fmla="*/ 2147483647 h 174"/>
              <a:gd name="T16" fmla="*/ 2147483647 w 123"/>
              <a:gd name="T17" fmla="*/ 2147483647 h 174"/>
              <a:gd name="T18" fmla="*/ 2147483647 w 123"/>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174"/>
              <a:gd name="T32" fmla="*/ 123 w 123"/>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174">
                <a:moveTo>
                  <a:pt x="13" y="0"/>
                </a:moveTo>
                <a:lnTo>
                  <a:pt x="119" y="0"/>
                </a:lnTo>
                <a:lnTo>
                  <a:pt x="123" y="174"/>
                </a:lnTo>
                <a:lnTo>
                  <a:pt x="9" y="174"/>
                </a:lnTo>
                <a:lnTo>
                  <a:pt x="48" y="148"/>
                </a:lnTo>
                <a:lnTo>
                  <a:pt x="0" y="120"/>
                </a:lnTo>
                <a:lnTo>
                  <a:pt x="48" y="87"/>
                </a:lnTo>
                <a:lnTo>
                  <a:pt x="4" y="59"/>
                </a:lnTo>
                <a:lnTo>
                  <a:pt x="39" y="37"/>
                </a:lnTo>
                <a:lnTo>
                  <a:pt x="13" y="0"/>
                </a:lnTo>
                <a:close/>
              </a:path>
            </a:pathLst>
          </a:custGeom>
          <a:solidFill>
            <a:srgbClr val="FFFF99"/>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13" name="Rectangle 109"/>
          <p:cNvSpPr>
            <a:spLocks noChangeArrowheads="1"/>
          </p:cNvSpPr>
          <p:nvPr/>
        </p:nvSpPr>
        <p:spPr bwMode="auto">
          <a:xfrm>
            <a:off x="4060825" y="3768779"/>
            <a:ext cx="77788" cy="284163"/>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14" name="Freeform 110"/>
          <p:cNvSpPr>
            <a:spLocks/>
          </p:cNvSpPr>
          <p:nvPr/>
        </p:nvSpPr>
        <p:spPr bwMode="auto">
          <a:xfrm>
            <a:off x="3322638" y="2727379"/>
            <a:ext cx="195262" cy="301625"/>
          </a:xfrm>
          <a:custGeom>
            <a:avLst/>
            <a:gdLst>
              <a:gd name="T0" fmla="*/ 2147483647 w 123"/>
              <a:gd name="T1" fmla="*/ 0 h 174"/>
              <a:gd name="T2" fmla="*/ 2147483647 w 123"/>
              <a:gd name="T3" fmla="*/ 0 h 174"/>
              <a:gd name="T4" fmla="*/ 2147483647 w 123"/>
              <a:gd name="T5" fmla="*/ 2147483647 h 174"/>
              <a:gd name="T6" fmla="*/ 2147483647 w 123"/>
              <a:gd name="T7" fmla="*/ 2147483647 h 174"/>
              <a:gd name="T8" fmla="*/ 2147483647 w 123"/>
              <a:gd name="T9" fmla="*/ 2147483647 h 174"/>
              <a:gd name="T10" fmla="*/ 0 w 123"/>
              <a:gd name="T11" fmla="*/ 2147483647 h 174"/>
              <a:gd name="T12" fmla="*/ 2147483647 w 123"/>
              <a:gd name="T13" fmla="*/ 2147483647 h 174"/>
              <a:gd name="T14" fmla="*/ 2147483647 w 123"/>
              <a:gd name="T15" fmla="*/ 2147483647 h 174"/>
              <a:gd name="T16" fmla="*/ 2147483647 w 123"/>
              <a:gd name="T17" fmla="*/ 2147483647 h 174"/>
              <a:gd name="T18" fmla="*/ 2147483647 w 123"/>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174"/>
              <a:gd name="T32" fmla="*/ 123 w 123"/>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174">
                <a:moveTo>
                  <a:pt x="13" y="0"/>
                </a:moveTo>
                <a:lnTo>
                  <a:pt x="119" y="0"/>
                </a:lnTo>
                <a:lnTo>
                  <a:pt x="123" y="174"/>
                </a:lnTo>
                <a:lnTo>
                  <a:pt x="9" y="174"/>
                </a:lnTo>
                <a:lnTo>
                  <a:pt x="48" y="148"/>
                </a:lnTo>
                <a:lnTo>
                  <a:pt x="0" y="120"/>
                </a:lnTo>
                <a:lnTo>
                  <a:pt x="48" y="87"/>
                </a:lnTo>
                <a:lnTo>
                  <a:pt x="4" y="59"/>
                </a:lnTo>
                <a:lnTo>
                  <a:pt x="39" y="37"/>
                </a:lnTo>
                <a:lnTo>
                  <a:pt x="13" y="0"/>
                </a:lnTo>
                <a:close/>
              </a:path>
            </a:pathLst>
          </a:custGeom>
          <a:solidFill>
            <a:srgbClr val="FFFF99"/>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15" name="Rectangle 111"/>
          <p:cNvSpPr>
            <a:spLocks noChangeArrowheads="1"/>
          </p:cNvSpPr>
          <p:nvPr/>
        </p:nvSpPr>
        <p:spPr bwMode="auto">
          <a:xfrm>
            <a:off x="3495675" y="2728966"/>
            <a:ext cx="88900" cy="29051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16" name="Freeform 112"/>
          <p:cNvSpPr>
            <a:spLocks/>
          </p:cNvSpPr>
          <p:nvPr/>
        </p:nvSpPr>
        <p:spPr bwMode="auto">
          <a:xfrm>
            <a:off x="1973263" y="4905428"/>
            <a:ext cx="195262" cy="298450"/>
          </a:xfrm>
          <a:custGeom>
            <a:avLst/>
            <a:gdLst>
              <a:gd name="T0" fmla="*/ 2147483647 w 123"/>
              <a:gd name="T1" fmla="*/ 0 h 174"/>
              <a:gd name="T2" fmla="*/ 2147483647 w 123"/>
              <a:gd name="T3" fmla="*/ 0 h 174"/>
              <a:gd name="T4" fmla="*/ 2147483647 w 123"/>
              <a:gd name="T5" fmla="*/ 2147483647 h 174"/>
              <a:gd name="T6" fmla="*/ 2147483647 w 123"/>
              <a:gd name="T7" fmla="*/ 2147483647 h 174"/>
              <a:gd name="T8" fmla="*/ 2147483647 w 123"/>
              <a:gd name="T9" fmla="*/ 2147483647 h 174"/>
              <a:gd name="T10" fmla="*/ 0 w 123"/>
              <a:gd name="T11" fmla="*/ 2147483647 h 174"/>
              <a:gd name="T12" fmla="*/ 2147483647 w 123"/>
              <a:gd name="T13" fmla="*/ 2147483647 h 174"/>
              <a:gd name="T14" fmla="*/ 2147483647 w 123"/>
              <a:gd name="T15" fmla="*/ 2147483647 h 174"/>
              <a:gd name="T16" fmla="*/ 2147483647 w 123"/>
              <a:gd name="T17" fmla="*/ 2147483647 h 174"/>
              <a:gd name="T18" fmla="*/ 2147483647 w 123"/>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174"/>
              <a:gd name="T32" fmla="*/ 123 w 123"/>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174">
                <a:moveTo>
                  <a:pt x="13" y="0"/>
                </a:moveTo>
                <a:lnTo>
                  <a:pt x="119" y="0"/>
                </a:lnTo>
                <a:lnTo>
                  <a:pt x="123" y="174"/>
                </a:lnTo>
                <a:lnTo>
                  <a:pt x="9" y="174"/>
                </a:lnTo>
                <a:lnTo>
                  <a:pt x="48" y="148"/>
                </a:lnTo>
                <a:lnTo>
                  <a:pt x="0" y="120"/>
                </a:lnTo>
                <a:lnTo>
                  <a:pt x="48" y="87"/>
                </a:lnTo>
                <a:lnTo>
                  <a:pt x="4" y="59"/>
                </a:lnTo>
                <a:lnTo>
                  <a:pt x="39" y="37"/>
                </a:lnTo>
                <a:lnTo>
                  <a:pt x="13" y="0"/>
                </a:lnTo>
                <a:close/>
              </a:path>
            </a:pathLst>
          </a:custGeom>
          <a:solidFill>
            <a:srgbClr val="FFFF99"/>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17" name="Rectangle 113"/>
          <p:cNvSpPr>
            <a:spLocks noChangeArrowheads="1"/>
          </p:cNvSpPr>
          <p:nvPr/>
        </p:nvSpPr>
        <p:spPr bwMode="auto">
          <a:xfrm>
            <a:off x="2116138" y="4913366"/>
            <a:ext cx="114300" cy="284162"/>
          </a:xfrm>
          <a:prstGeom prst="rect">
            <a:avLst/>
          </a:prstGeom>
          <a:gradFill rotWithShape="0">
            <a:gsLst>
              <a:gs pos="0">
                <a:srgbClr val="FFFF99"/>
              </a:gs>
              <a:gs pos="100000">
                <a:srgbClr val="993300"/>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18" name="Rectangle 114"/>
          <p:cNvSpPr>
            <a:spLocks noChangeArrowheads="1"/>
          </p:cNvSpPr>
          <p:nvPr/>
        </p:nvSpPr>
        <p:spPr bwMode="auto">
          <a:xfrm>
            <a:off x="8448676" y="2727378"/>
            <a:ext cx="379413" cy="300038"/>
          </a:xfrm>
          <a:prstGeom prst="rect">
            <a:avLst/>
          </a:prstGeom>
          <a:gradFill rotWithShape="1">
            <a:gsLst>
              <a:gs pos="0">
                <a:srgbClr val="663300"/>
              </a:gs>
              <a:gs pos="100000">
                <a:srgbClr val="2F1800"/>
              </a:gs>
            </a:gsLst>
            <a:lin ang="0" scaled="1"/>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19" name="Rectangle 115"/>
          <p:cNvSpPr>
            <a:spLocks noChangeArrowheads="1"/>
          </p:cNvSpPr>
          <p:nvPr/>
        </p:nvSpPr>
        <p:spPr bwMode="auto">
          <a:xfrm>
            <a:off x="8448676" y="3764017"/>
            <a:ext cx="379413" cy="300037"/>
          </a:xfrm>
          <a:prstGeom prst="rect">
            <a:avLst/>
          </a:prstGeom>
          <a:gradFill rotWithShape="1">
            <a:gsLst>
              <a:gs pos="0">
                <a:srgbClr val="663300"/>
              </a:gs>
              <a:gs pos="100000">
                <a:srgbClr val="2F1800"/>
              </a:gs>
            </a:gsLst>
            <a:lin ang="0" scaled="1"/>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20" name="Rectangle 116"/>
          <p:cNvSpPr>
            <a:spLocks noChangeArrowheads="1"/>
          </p:cNvSpPr>
          <p:nvPr/>
        </p:nvSpPr>
        <p:spPr bwMode="auto">
          <a:xfrm>
            <a:off x="8466138" y="4911778"/>
            <a:ext cx="379412" cy="300038"/>
          </a:xfrm>
          <a:prstGeom prst="rect">
            <a:avLst/>
          </a:prstGeom>
          <a:gradFill rotWithShape="1">
            <a:gsLst>
              <a:gs pos="0">
                <a:srgbClr val="663300"/>
              </a:gs>
              <a:gs pos="100000">
                <a:srgbClr val="2F1800"/>
              </a:gs>
            </a:gsLst>
            <a:lin ang="0" scaled="1"/>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51" name="Line 119"/>
          <p:cNvSpPr>
            <a:spLocks noChangeShapeType="1"/>
          </p:cNvSpPr>
          <p:nvPr/>
        </p:nvSpPr>
        <p:spPr bwMode="auto">
          <a:xfrm>
            <a:off x="5864225" y="2738492"/>
            <a:ext cx="0" cy="280987"/>
          </a:xfrm>
          <a:prstGeom prst="line">
            <a:avLst/>
          </a:prstGeom>
          <a:noFill/>
          <a:ln w="15875">
            <a:solidFill>
              <a:srgbClr val="99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52" name="Line 120"/>
          <p:cNvSpPr>
            <a:spLocks noChangeShapeType="1"/>
          </p:cNvSpPr>
          <p:nvPr/>
        </p:nvSpPr>
        <p:spPr bwMode="auto">
          <a:xfrm>
            <a:off x="6161088" y="3783067"/>
            <a:ext cx="0" cy="280987"/>
          </a:xfrm>
          <a:prstGeom prst="line">
            <a:avLst/>
          </a:prstGeom>
          <a:noFill/>
          <a:ln w="15875">
            <a:solidFill>
              <a:srgbClr val="99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53" name="Line 121"/>
          <p:cNvSpPr>
            <a:spLocks noChangeShapeType="1"/>
          </p:cNvSpPr>
          <p:nvPr/>
        </p:nvSpPr>
        <p:spPr bwMode="auto">
          <a:xfrm>
            <a:off x="5160963" y="4921303"/>
            <a:ext cx="0" cy="280988"/>
          </a:xfrm>
          <a:prstGeom prst="line">
            <a:avLst/>
          </a:prstGeom>
          <a:noFill/>
          <a:ln w="15875">
            <a:solidFill>
              <a:srgbClr val="99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4" name="Rectangle 123">
            <a:extLst>
              <a:ext uri="{FF2B5EF4-FFF2-40B4-BE49-F238E27FC236}">
                <a16:creationId xmlns:a16="http://schemas.microsoft.com/office/drawing/2014/main" id="{C8A3F411-D725-4DD6-843F-5CA8A71D20AD}"/>
              </a:ext>
            </a:extLst>
          </p:cNvPr>
          <p:cNvSpPr/>
          <p:nvPr/>
        </p:nvSpPr>
        <p:spPr>
          <a:xfrm>
            <a:off x="492808" y="105271"/>
            <a:ext cx="100776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CCECFF"/>
                </a:solidFill>
                <a:latin typeface="Arial" panose="020B0604020202020204" pitchFamily="34" charset="0"/>
                <a:cs typeface="Arial" panose="020B0604020202020204" pitchFamily="34" charset="0"/>
              </a:rPr>
              <a:t>Crossdating</a:t>
            </a:r>
            <a:endParaRPr kumimoji="0" lang="en-US" sz="3200" b="1" i="0" u="none" strike="noStrike" kern="1200" cap="none" spc="0" normalizeH="0" baseline="0" noProof="0" dirty="0">
              <a:ln>
                <a:noFill/>
              </a:ln>
              <a:solidFill>
                <a:srgbClr val="CCECFF"/>
              </a:solidFill>
              <a:effectLst/>
              <a:uLnTx/>
              <a:uFillTx/>
              <a:latin typeface="Arial" panose="020B0604020202020204" pitchFamily="34" charset="0"/>
              <a:cs typeface="Arial" panose="020B0604020202020204" pitchFamily="34" charset="0"/>
            </a:endParaRPr>
          </a:p>
        </p:txBody>
      </p:sp>
      <p:pic>
        <p:nvPicPr>
          <p:cNvPr id="125" name="Picture 124">
            <a:extLst>
              <a:ext uri="{FF2B5EF4-FFF2-40B4-BE49-F238E27FC236}">
                <a16:creationId xmlns:a16="http://schemas.microsoft.com/office/drawing/2014/main" id="{D28EFECF-AE6B-47CA-9298-F3E608F6AFD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20000">
            <a:off x="30338" y="6024707"/>
            <a:ext cx="12156899" cy="988361"/>
          </a:xfrm>
          <a:prstGeom prst="rect">
            <a:avLst/>
          </a:prstGeom>
        </p:spPr>
      </p:pic>
    </p:spTree>
    <p:extLst>
      <p:ext uri="{BB962C8B-B14F-4D97-AF65-F5344CB8AC3E}">
        <p14:creationId xmlns:p14="http://schemas.microsoft.com/office/powerpoint/2010/main" val="74868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20000">
            <a:off x="21557" y="165181"/>
            <a:ext cx="12156899" cy="988361"/>
          </a:xfrm>
          <a:prstGeom prst="rect">
            <a:avLst/>
          </a:prstGeom>
        </p:spPr>
      </p:pic>
      <p:pic>
        <p:nvPicPr>
          <p:cNvPr id="2" name="Picture 1"/>
          <p:cNvPicPr>
            <a:picLocks noChangeAspect="1"/>
          </p:cNvPicPr>
          <p:nvPr/>
        </p:nvPicPr>
        <p:blipFill>
          <a:blip r:embed="rId3"/>
          <a:stretch>
            <a:fillRect/>
          </a:stretch>
        </p:blipFill>
        <p:spPr>
          <a:xfrm>
            <a:off x="255603" y="1269174"/>
            <a:ext cx="6871049" cy="2582291"/>
          </a:xfrm>
          <a:prstGeom prst="rect">
            <a:avLst/>
          </a:prstGeom>
        </p:spPr>
      </p:pic>
      <p:pic>
        <p:nvPicPr>
          <p:cNvPr id="5" name="Picture 4"/>
          <p:cNvPicPr>
            <a:picLocks noChangeAspect="1"/>
          </p:cNvPicPr>
          <p:nvPr/>
        </p:nvPicPr>
        <p:blipFill>
          <a:blip r:embed="rId4"/>
          <a:stretch>
            <a:fillRect/>
          </a:stretch>
        </p:blipFill>
        <p:spPr>
          <a:xfrm>
            <a:off x="255602" y="1269173"/>
            <a:ext cx="6871049" cy="2582291"/>
          </a:xfrm>
          <a:prstGeom prst="rect">
            <a:avLst/>
          </a:prstGeom>
        </p:spPr>
      </p:pic>
      <p:pic>
        <p:nvPicPr>
          <p:cNvPr id="6" name="Picture 5"/>
          <p:cNvPicPr>
            <a:picLocks noChangeAspect="1"/>
          </p:cNvPicPr>
          <p:nvPr/>
        </p:nvPicPr>
        <p:blipFill>
          <a:blip r:embed="rId5"/>
          <a:stretch>
            <a:fillRect/>
          </a:stretch>
        </p:blipFill>
        <p:spPr>
          <a:xfrm>
            <a:off x="255603" y="4112958"/>
            <a:ext cx="6927319" cy="2582291"/>
          </a:xfrm>
          <a:prstGeom prst="rect">
            <a:avLst/>
          </a:prstGeom>
        </p:spPr>
      </p:pic>
      <p:sp>
        <p:nvSpPr>
          <p:cNvPr id="9" name="Rectangle 8"/>
          <p:cNvSpPr/>
          <p:nvPr/>
        </p:nvSpPr>
        <p:spPr>
          <a:xfrm>
            <a:off x="7734856" y="1695494"/>
            <a:ext cx="402432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Measure</a:t>
            </a:r>
            <a:r>
              <a:rPr kumimoji="0" lang="en-US" sz="32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and remove age-related growth declines (</a:t>
            </a:r>
            <a:r>
              <a:rPr kumimoji="0" lang="en-US" sz="32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detrend</a:t>
            </a:r>
            <a:r>
              <a:rPr kumimoji="0" lang="en-US" sz="32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5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92808" y="506492"/>
            <a:ext cx="100776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CCECFF"/>
                </a:solidFill>
                <a:latin typeface="Arial" panose="020B0604020202020204" pitchFamily="34" charset="0"/>
                <a:cs typeface="Arial" panose="020B0604020202020204" pitchFamily="34" charset="0"/>
              </a:rPr>
              <a:t>All </a:t>
            </a:r>
            <a:r>
              <a:rPr lang="en-US" sz="3200" b="1" dirty="0" err="1">
                <a:solidFill>
                  <a:srgbClr val="CCECFF"/>
                </a:solidFill>
                <a:latin typeface="Arial" panose="020B0604020202020204" pitchFamily="34" charset="0"/>
                <a:cs typeface="Arial" panose="020B0604020202020204" pitchFamily="34" charset="0"/>
              </a:rPr>
              <a:t>detrended</a:t>
            </a:r>
            <a:r>
              <a:rPr lang="en-US" sz="3200" b="1" dirty="0">
                <a:solidFill>
                  <a:srgbClr val="CCECFF"/>
                </a:solidFill>
                <a:latin typeface="Arial" panose="020B0604020202020204" pitchFamily="34" charset="0"/>
                <a:cs typeface="Arial" panose="020B0604020202020204" pitchFamily="34" charset="0"/>
              </a:rPr>
              <a:t> Waller Creek tree cores</a:t>
            </a:r>
            <a:endParaRPr kumimoji="0" lang="en-US" sz="3200" b="1" i="0" u="none" strike="noStrike" kern="1200" cap="none" spc="0" normalizeH="0" baseline="0" noProof="0" dirty="0">
              <a:ln>
                <a:noFill/>
              </a:ln>
              <a:solidFill>
                <a:srgbClr val="CCEC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30260" y="1883664"/>
            <a:ext cx="11847972" cy="4590287"/>
          </a:xfrm>
          <a:prstGeom prst="rect">
            <a:avLst/>
          </a:prstGeom>
        </p:spPr>
      </p:pic>
    </p:spTree>
    <p:extLst>
      <p:ext uri="{BB962C8B-B14F-4D97-AF65-F5344CB8AC3E}">
        <p14:creationId xmlns:p14="http://schemas.microsoft.com/office/powerpoint/2010/main" val="253785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92808" y="506492"/>
            <a:ext cx="100776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ECFF"/>
                </a:solidFill>
                <a:effectLst/>
                <a:uLnTx/>
                <a:uFillTx/>
                <a:latin typeface="Arial" panose="020B0604020202020204" pitchFamily="34" charset="0"/>
                <a:ea typeface="+mn-ea"/>
                <a:cs typeface="Arial" panose="020B0604020202020204" pitchFamily="34" charset="0"/>
              </a:rPr>
              <a:t>Waller Creek chronology</a:t>
            </a:r>
          </a:p>
        </p:txBody>
      </p:sp>
      <p:pic>
        <p:nvPicPr>
          <p:cNvPr id="2" name="Picture 1"/>
          <p:cNvPicPr>
            <a:picLocks noChangeAspect="1"/>
          </p:cNvPicPr>
          <p:nvPr/>
        </p:nvPicPr>
        <p:blipFill>
          <a:blip r:embed="rId2"/>
          <a:stretch>
            <a:fillRect/>
          </a:stretch>
        </p:blipFill>
        <p:spPr>
          <a:xfrm>
            <a:off x="385430" y="2140864"/>
            <a:ext cx="11417307" cy="4186783"/>
          </a:xfrm>
          <a:prstGeom prst="rect">
            <a:avLst/>
          </a:prstGeom>
        </p:spPr>
      </p:pic>
    </p:spTree>
    <p:extLst>
      <p:ext uri="{BB962C8B-B14F-4D97-AF65-F5344CB8AC3E}">
        <p14:creationId xmlns:p14="http://schemas.microsoft.com/office/powerpoint/2010/main" val="3095373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273726" y="20266"/>
            <a:ext cx="1176898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CCECFF"/>
                </a:solidFill>
                <a:latin typeface="Arial" panose="020B0604020202020204" pitchFamily="34" charset="0"/>
                <a:cs typeface="Arial" panose="020B0604020202020204" pitchFamily="34" charset="0"/>
              </a:rPr>
              <a:t>Waller</a:t>
            </a:r>
            <a:r>
              <a:rPr kumimoji="0" lang="en-US" sz="3200" b="1" i="0" u="none" strike="noStrike" kern="1200" cap="none" spc="0" normalizeH="0" baseline="0" noProof="0" dirty="0">
                <a:ln>
                  <a:noFill/>
                </a:ln>
                <a:solidFill>
                  <a:srgbClr val="CCECFF"/>
                </a:solidFill>
                <a:effectLst/>
                <a:uLnTx/>
                <a:uFillTx/>
                <a:latin typeface="Arial" panose="020B0604020202020204" pitchFamily="34" charset="0"/>
                <a:cs typeface="Arial" panose="020B0604020202020204" pitchFamily="34" charset="0"/>
              </a:rPr>
              <a:t> cypress: correlation with summer (Jun-Aug) climate</a:t>
            </a:r>
            <a:endParaRPr lang="en-US" sz="3200" b="1" dirty="0">
              <a:solidFill>
                <a:srgbClr val="CCECFF"/>
              </a:solidFill>
              <a:latin typeface="Arial" panose="020B0604020202020204" pitchFamily="34" charset="0"/>
              <a:cs typeface="Arial" panose="020B0604020202020204" pitchFamily="34" charset="0"/>
            </a:endParaRPr>
          </a:p>
        </p:txBody>
      </p:sp>
      <p:pic>
        <p:nvPicPr>
          <p:cNvPr id="7" name="Picture 6" descr="corr Dec-Feb averaged Waller index\with Dec-Feb averaged CRU TS4.01 precipitation 1944:2016 p&lt;10%"/>
          <p:cNvPicPr>
            <a:picLocks noChangeAspect="1"/>
          </p:cNvPicPr>
          <p:nvPr/>
        </p:nvPicPr>
        <p:blipFill rotWithShape="1">
          <a:blip r:embed="rId2" cstate="print">
            <a:extLst>
              <a:ext uri="{28A0092B-C50C-407E-A947-70E740481C1C}">
                <a14:useLocalDpi xmlns:a14="http://schemas.microsoft.com/office/drawing/2010/main" val="0"/>
              </a:ext>
            </a:extLst>
          </a:blip>
          <a:srcRect t="8235"/>
          <a:stretch/>
        </p:blipFill>
        <p:spPr bwMode="auto">
          <a:xfrm>
            <a:off x="1364849" y="686916"/>
            <a:ext cx="4272348" cy="2834297"/>
          </a:xfrm>
          <a:prstGeom prst="rect">
            <a:avLst/>
          </a:prstGeom>
          <a:noFill/>
          <a:ln>
            <a:noFill/>
          </a:ln>
        </p:spPr>
      </p:pic>
      <p:pic>
        <p:nvPicPr>
          <p:cNvPr id="8" name="Picture 7" descr="corr Dec-Feb averaged Waller index\with Dec-Feb averaged CRU TS4.01 temperature 1944:2016 p&lt;10%"/>
          <p:cNvPicPr>
            <a:picLocks noChangeAspect="1"/>
          </p:cNvPicPr>
          <p:nvPr/>
        </p:nvPicPr>
        <p:blipFill rotWithShape="1">
          <a:blip r:embed="rId3" cstate="print">
            <a:extLst>
              <a:ext uri="{28A0092B-C50C-407E-A947-70E740481C1C}">
                <a14:useLocalDpi xmlns:a14="http://schemas.microsoft.com/office/drawing/2010/main" val="0"/>
              </a:ext>
            </a:extLst>
          </a:blip>
          <a:srcRect t="7878"/>
          <a:stretch/>
        </p:blipFill>
        <p:spPr bwMode="auto">
          <a:xfrm>
            <a:off x="6555486" y="677772"/>
            <a:ext cx="4272348" cy="2845323"/>
          </a:xfrm>
          <a:prstGeom prst="rect">
            <a:avLst/>
          </a:prstGeom>
          <a:noFill/>
          <a:ln>
            <a:noFill/>
          </a:ln>
        </p:spPr>
      </p:pic>
      <p:pic>
        <p:nvPicPr>
          <p:cNvPr id="9" name="Picture 8" descr="corr Dec-Feb averaged Waller index\with Dec-Feb averaged CRU scPDSI 3.25 1944:2016 p&lt;10%"/>
          <p:cNvPicPr>
            <a:picLocks noChangeAspect="1"/>
          </p:cNvPicPr>
          <p:nvPr/>
        </p:nvPicPr>
        <p:blipFill rotWithShape="1">
          <a:blip r:embed="rId4" cstate="print">
            <a:extLst>
              <a:ext uri="{28A0092B-C50C-407E-A947-70E740481C1C}">
                <a14:useLocalDpi xmlns:a14="http://schemas.microsoft.com/office/drawing/2010/main" val="0"/>
              </a:ext>
            </a:extLst>
          </a:blip>
          <a:srcRect t="7164"/>
          <a:stretch/>
        </p:blipFill>
        <p:spPr bwMode="auto">
          <a:xfrm>
            <a:off x="4123944" y="3891149"/>
            <a:ext cx="4272348" cy="2867373"/>
          </a:xfrm>
          <a:prstGeom prst="rect">
            <a:avLst/>
          </a:prstGeom>
          <a:noFill/>
          <a:ln>
            <a:noFill/>
          </a:ln>
        </p:spPr>
      </p:pic>
      <p:sp>
        <p:nvSpPr>
          <p:cNvPr id="5" name="Rectangle 4"/>
          <p:cNvSpPr/>
          <p:nvPr/>
        </p:nvSpPr>
        <p:spPr>
          <a:xfrm>
            <a:off x="1547171" y="2742999"/>
            <a:ext cx="270456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Summer precipitation</a:t>
            </a:r>
            <a:endParaRPr lang="en-US" b="1" dirty="0">
              <a:latin typeface="Arial" panose="020B0604020202020204" pitchFamily="34" charset="0"/>
              <a:cs typeface="Arial" panose="020B0604020202020204" pitchFamily="34" charset="0"/>
            </a:endParaRPr>
          </a:p>
        </p:txBody>
      </p:sp>
      <p:sp>
        <p:nvSpPr>
          <p:cNvPr id="10" name="Rectangle 9"/>
          <p:cNvSpPr/>
          <p:nvPr/>
        </p:nvSpPr>
        <p:spPr>
          <a:xfrm>
            <a:off x="6728771" y="2742999"/>
            <a:ext cx="270456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Summer temperature</a:t>
            </a:r>
            <a:endParaRPr lang="en-US" b="1" dirty="0">
              <a:latin typeface="Arial" panose="020B0604020202020204" pitchFamily="34" charset="0"/>
              <a:cs typeface="Arial" panose="020B0604020202020204" pitchFamily="34" charset="0"/>
            </a:endParaRPr>
          </a:p>
        </p:txBody>
      </p:sp>
      <p:sp>
        <p:nvSpPr>
          <p:cNvPr id="11" name="Rectangle 10"/>
          <p:cNvSpPr/>
          <p:nvPr/>
        </p:nvSpPr>
        <p:spPr>
          <a:xfrm>
            <a:off x="4398166" y="5906229"/>
            <a:ext cx="32069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Summer drought</a:t>
            </a:r>
            <a:r>
              <a:rPr kumimoji="0" lang="en-US" b="1" i="0" u="none" strike="noStrike" kern="1200" cap="none" spc="0" normalizeH="0" noProof="0" dirty="0">
                <a:ln>
                  <a:noFill/>
                </a:ln>
                <a:effectLst/>
                <a:uLnTx/>
                <a:uFillTx/>
                <a:latin typeface="Arial" panose="020B0604020202020204" pitchFamily="34" charset="0"/>
                <a:cs typeface="Arial" panose="020B0604020202020204" pitchFamily="34" charset="0"/>
              </a:rPr>
              <a:t> (PDSI)</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799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937</TotalTime>
  <Words>634</Words>
  <Application>Microsoft Office PowerPoint</Application>
  <PresentationFormat>Widescreen</PresentationFormat>
  <Paragraphs>102</Paragraphs>
  <Slides>21</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8" baseType="lpstr">
      <vt:lpstr>Arial</vt:lpstr>
      <vt:lpstr>Calibri</vt:lpstr>
      <vt:lpstr>Calibri Light</vt:lpstr>
      <vt:lpstr>Times New Roman</vt:lpstr>
      <vt:lpstr>Office Theme</vt:lpstr>
      <vt:lpstr>Default Design</vt:lpstr>
      <vt:lpstr>SPW 13.0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Black</dc:creator>
  <cp:lastModifiedBy>ESI-user</cp:lastModifiedBy>
  <cp:revision>45</cp:revision>
  <dcterms:created xsi:type="dcterms:W3CDTF">2018-06-06T20:20:17Z</dcterms:created>
  <dcterms:modified xsi:type="dcterms:W3CDTF">2019-05-30T17:15:16Z</dcterms:modified>
</cp:coreProperties>
</file>