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5" r:id="rId2"/>
    <p:sldId id="310" r:id="rId3"/>
    <p:sldId id="311" r:id="rId4"/>
    <p:sldId id="312" r:id="rId5"/>
    <p:sldId id="313" r:id="rId6"/>
    <p:sldId id="315" r:id="rId7"/>
    <p:sldId id="314" r:id="rId8"/>
    <p:sldId id="316" r:id="rId9"/>
    <p:sldId id="318" r:id="rId10"/>
    <p:sldId id="320" r:id="rId11"/>
    <p:sldId id="317" r:id="rId12"/>
    <p:sldId id="319" r:id="rId13"/>
    <p:sldId id="321" r:id="rId14"/>
    <p:sldId id="322" r:id="rId15"/>
    <p:sldId id="323" r:id="rId16"/>
    <p:sldId id="324" r:id="rId17"/>
    <p:sldId id="325" r:id="rId18"/>
    <p:sldId id="326" r:id="rId19"/>
    <p:sldId id="327" r:id="rId20"/>
  </p:sldIdLst>
  <p:sldSz cx="12188825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29" autoAdjust="0"/>
  </p:normalViewPr>
  <p:slideViewPr>
    <p:cSldViewPr showGuides="1">
      <p:cViewPr varScale="1">
        <p:scale>
          <a:sx n="121" d="100"/>
          <a:sy n="121" d="100"/>
        </p:scale>
        <p:origin x="114" y="53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5/28/2019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5/28/2019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5/28/2019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5/28/2019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5/28/2019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5/28/2019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5/28/2019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5/28/2019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5/28/2019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8012" y="609600"/>
            <a:ext cx="10134598" cy="2743200"/>
          </a:xfrm>
        </p:spPr>
        <p:txBody>
          <a:bodyPr>
            <a:normAutofit/>
          </a:bodyPr>
          <a:lstStyle/>
          <a:p>
            <a:r>
              <a:rPr lang="en-US" dirty="0"/>
              <a:t>Prospects for Managed Aquifer Recharge Applications in Texas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JUNE Mirecki, Ph.D., PG</a:t>
            </a:r>
          </a:p>
          <a:p>
            <a:r>
              <a:rPr lang="it-IT" dirty="0"/>
              <a:t>Us army Corps of engineers – Jacksonville fl</a:t>
            </a:r>
          </a:p>
          <a:p>
            <a:endParaRPr lang="it-IT" dirty="0"/>
          </a:p>
          <a:p>
            <a:r>
              <a:rPr lang="it-IT" dirty="0">
                <a:solidFill>
                  <a:schemeClr val="tx1"/>
                </a:solidFill>
              </a:rPr>
              <a:t>TEXAS WATER resource NETWORK CONFERENCE</a:t>
            </a:r>
          </a:p>
          <a:p>
            <a:r>
              <a:rPr lang="it-IT" dirty="0">
                <a:solidFill>
                  <a:schemeClr val="tx1"/>
                </a:solidFill>
              </a:rPr>
              <a:t>30 May 2019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48" r="1077" b="148"/>
          <a:stretch/>
        </p:blipFill>
        <p:spPr>
          <a:xfrm>
            <a:off x="531812" y="1364938"/>
            <a:ext cx="6781800" cy="4502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04800"/>
            <a:ext cx="9982202" cy="685800"/>
          </a:xfrm>
        </p:spPr>
        <p:txBody>
          <a:bodyPr/>
          <a:lstStyle/>
          <a:p>
            <a:r>
              <a:rPr lang="en-US" dirty="0" smtClean="0"/>
              <a:t>City of Kerrville ASR System Net Storage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4407" y="1295400"/>
            <a:ext cx="4495800" cy="411480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Recharge from September to May</a:t>
            </a:r>
          </a:p>
          <a:p>
            <a:r>
              <a:rPr lang="en-US" dirty="0" smtClean="0"/>
              <a:t>Recover from May to September</a:t>
            </a:r>
          </a:p>
          <a:p>
            <a:r>
              <a:rPr lang="en-US" dirty="0" smtClean="0"/>
              <a:t>ASR system is expanding to three wells</a:t>
            </a:r>
          </a:p>
          <a:p>
            <a:r>
              <a:rPr lang="en-US" dirty="0" smtClean="0"/>
              <a:t>April 1, 2019 1.0 billion gallons in storage (300 days of water for Kerrville)</a:t>
            </a:r>
          </a:p>
          <a:p>
            <a:r>
              <a:rPr lang="en-US" dirty="0" smtClean="0"/>
              <a:t>Approaching target storage volume in 2018 (1.5 billion gallons)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1674812" y="906517"/>
            <a:ext cx="8686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6612" y="6046128"/>
            <a:ext cx="668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Net Storage September 1998 to September 2018 (from City of Kerrville)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420302" y="1991380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1 well system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1.7 mgd</a:t>
            </a:r>
            <a:endParaRPr lang="en-US"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513012" y="1905000"/>
            <a:ext cx="32007" cy="35814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92908" y="1981200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2 well system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2.7 mgd</a:t>
            </a:r>
            <a:endParaRPr lang="en-US"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3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164074"/>
            <a:ext cx="9905999" cy="685800"/>
          </a:xfrm>
        </p:spPr>
        <p:txBody>
          <a:bodyPr/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Oaks Facility at San Antonio Water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2" y="1012845"/>
            <a:ext cx="5884275" cy="411480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Source water is excess  treated groundwater from the Edwards Aquifer</a:t>
            </a:r>
          </a:p>
          <a:p>
            <a:pPr lvl="1"/>
            <a:r>
              <a:rPr lang="en-US" dirty="0" smtClean="0"/>
              <a:t>SAWS has 250,000 ac-ft  (81.5 billion gallons) annual allocation</a:t>
            </a:r>
          </a:p>
          <a:p>
            <a:r>
              <a:rPr lang="en-US" dirty="0" smtClean="0"/>
              <a:t>Edwards Aquifer groundwater is conveyed 38 miles to the H</a:t>
            </a:r>
            <a:r>
              <a:rPr lang="en-US" baseline="-25000" dirty="0" smtClean="0"/>
              <a:t>2</a:t>
            </a:r>
            <a:r>
              <a:rPr lang="en-US" dirty="0" smtClean="0"/>
              <a:t>Oaks facility for recharge </a:t>
            </a:r>
          </a:p>
          <a:p>
            <a:r>
              <a:rPr lang="en-US" dirty="0" smtClean="0"/>
              <a:t>Recharge occurs using 29 ASR wells (3</a:t>
            </a:r>
            <a:r>
              <a:rPr lang="en-US" baseline="30000" dirty="0" smtClean="0"/>
              <a:t>rd</a:t>
            </a:r>
            <a:r>
              <a:rPr lang="en-US" dirty="0" smtClean="0"/>
              <a:t> largest ASR system in US)</a:t>
            </a:r>
          </a:p>
          <a:p>
            <a:pPr lvl="1"/>
            <a:r>
              <a:rPr lang="en-US" dirty="0" smtClean="0"/>
              <a:t>60 million gallons per day recharge capacity</a:t>
            </a:r>
          </a:p>
          <a:p>
            <a:r>
              <a:rPr lang="en-US" dirty="0" smtClean="0"/>
              <a:t>Storage zone is the Carrizo Aquifer</a:t>
            </a:r>
          </a:p>
          <a:p>
            <a:r>
              <a:rPr lang="en-US" dirty="0" smtClean="0"/>
              <a:t>Groundwater recovered from Carrizo Aquifer is treated for potability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338" y="4876800"/>
            <a:ext cx="2780122" cy="188450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1674812" y="906517"/>
            <a:ext cx="8686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" r="1057"/>
          <a:stretch/>
        </p:blipFill>
        <p:spPr>
          <a:xfrm>
            <a:off x="485673" y="1232460"/>
            <a:ext cx="5227739" cy="4850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809" y="6158264"/>
            <a:ext cx="5627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SAWS H2Oaks Facility Wellfield in southern Bexar County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913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613" y="421247"/>
            <a:ext cx="6781800" cy="685800"/>
          </a:xfrm>
        </p:spPr>
        <p:txBody>
          <a:bodyPr/>
          <a:lstStyle/>
          <a:p>
            <a:r>
              <a:rPr lang="en-US" dirty="0" smtClean="0"/>
              <a:t>SAWS ASR System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8012" y="2362200"/>
            <a:ext cx="3733800" cy="2667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ASR system formerly  used to meet peak seasonal demands</a:t>
            </a:r>
          </a:p>
          <a:p>
            <a:r>
              <a:rPr lang="en-US" dirty="0" smtClean="0"/>
              <a:t>ASR system now used for long-term drought management.</a:t>
            </a:r>
          </a:p>
          <a:p>
            <a:r>
              <a:rPr lang="en-US" dirty="0" smtClean="0"/>
              <a:t>Approximately 160,000 ac-ft in storage ( 51.5 billion gallons)  as of January 2018</a:t>
            </a:r>
            <a:endParaRPr lang="en-US" dirty="0"/>
          </a:p>
        </p:txBody>
      </p:sp>
      <p:pic>
        <p:nvPicPr>
          <p:cNvPr id="5" name="Picture 4" descr="https://www.edwardsaquifer.net/images/asr_stora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" y="2021446"/>
            <a:ext cx="714375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89212" y="6249002"/>
            <a:ext cx="417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Net Storage January 2004 to January 2018</a:t>
            </a:r>
            <a:endParaRPr lang="en-US" i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1522413" y="1219200"/>
            <a:ext cx="8686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57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76200"/>
            <a:ext cx="10287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Future ASR System Projects in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012" y="1981200"/>
            <a:ext cx="9870939" cy="3048000"/>
          </a:xfrm>
        </p:spPr>
        <p:txBody>
          <a:bodyPr>
            <a:normAutofit/>
          </a:bodyPr>
          <a:lstStyle/>
          <a:p>
            <a:r>
              <a:rPr lang="en-US" dirty="0" smtClean="0"/>
              <a:t>Edwards Aquifer Authority:  New Braunfels ASR Demonstration Project</a:t>
            </a:r>
          </a:p>
          <a:p>
            <a:r>
              <a:rPr lang="en-US" dirty="0" smtClean="0"/>
              <a:t>Victoria County Groundwater Conservation District/City of Victoria  Demonstration ASR Project</a:t>
            </a:r>
          </a:p>
          <a:p>
            <a:r>
              <a:rPr lang="en-US" dirty="0" smtClean="0"/>
              <a:t>Corpus Christi Aquifer Storage and Recovery Conservation District</a:t>
            </a:r>
          </a:p>
          <a:p>
            <a:r>
              <a:rPr lang="en-US" dirty="0" smtClean="0"/>
              <a:t>City of Buda ASR project</a:t>
            </a: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1522413" y="1219200"/>
            <a:ext cx="8686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9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09600"/>
          </a:xfrm>
        </p:spPr>
        <p:txBody>
          <a:bodyPr/>
          <a:lstStyle/>
          <a:p>
            <a:r>
              <a:rPr lang="en-US" dirty="0" smtClean="0"/>
              <a:t>New Braunfels ASR Demonstration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2612" y="1457633"/>
            <a:ext cx="4953000" cy="41148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Source water is a blended mix of treated ground and surface water sources (pending 2019 legislative approval)</a:t>
            </a:r>
          </a:p>
          <a:p>
            <a:r>
              <a:rPr lang="en-US" dirty="0" smtClean="0"/>
              <a:t>Recharge will occur in the brackish portion of the Edwards Aquifer (TDS &lt; 4,000 mg/L) near airport</a:t>
            </a:r>
          </a:p>
          <a:p>
            <a:r>
              <a:rPr lang="en-US" dirty="0" smtClean="0"/>
              <a:t>ASR exploratory boreholes completed at the airport, as are monitoring well design and construction (April 2019)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" y="1425678"/>
            <a:ext cx="6230760" cy="378787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1522413" y="1219200"/>
            <a:ext cx="8686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11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228600"/>
            <a:ext cx="11277600" cy="1143000"/>
          </a:xfrm>
        </p:spPr>
        <p:txBody>
          <a:bodyPr/>
          <a:lstStyle/>
          <a:p>
            <a:pPr algn="ctr"/>
            <a:r>
              <a:rPr lang="en-US" dirty="0"/>
              <a:t>Victoria County Groundwater Conservation </a:t>
            </a:r>
            <a:r>
              <a:rPr lang="en-US" dirty="0" smtClean="0"/>
              <a:t>District  - City </a:t>
            </a:r>
            <a:r>
              <a:rPr lang="en-US" dirty="0"/>
              <a:t>of </a:t>
            </a:r>
            <a:r>
              <a:rPr lang="en-US" dirty="0" smtClean="0"/>
              <a:t>Victoria Demonstration </a:t>
            </a:r>
            <a:r>
              <a:rPr lang="en-US" dirty="0"/>
              <a:t>ASR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2" y="1904999"/>
            <a:ext cx="5029200" cy="4114801"/>
          </a:xfrm>
        </p:spPr>
        <p:txBody>
          <a:bodyPr>
            <a:normAutofit/>
          </a:bodyPr>
          <a:lstStyle/>
          <a:p>
            <a:r>
              <a:rPr lang="en-US" dirty="0" smtClean="0"/>
              <a:t>Source water is treated surface water from City of Victoria WTP</a:t>
            </a:r>
          </a:p>
          <a:p>
            <a:r>
              <a:rPr lang="en-US" dirty="0" smtClean="0"/>
              <a:t>Recharge  by converting an existing production well to an ASR well</a:t>
            </a:r>
            <a:endParaRPr lang="en-US" dirty="0"/>
          </a:p>
          <a:p>
            <a:r>
              <a:rPr lang="en-US" dirty="0" smtClean="0"/>
              <a:t>Evangeline Aquifer of Gulf </a:t>
            </a:r>
            <a:r>
              <a:rPr lang="en-US" dirty="0"/>
              <a:t>Coast </a:t>
            </a:r>
            <a:r>
              <a:rPr lang="en-US" dirty="0" smtClean="0"/>
              <a:t>Aquifer System is the storage zone</a:t>
            </a:r>
          </a:p>
          <a:p>
            <a:r>
              <a:rPr lang="en-US" dirty="0" smtClean="0"/>
              <a:t>ASR system design and production well retrofit completed (April 2019)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1522413" y="1587910"/>
            <a:ext cx="8686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64" y="1904999"/>
            <a:ext cx="3844575" cy="33766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3212" y="5397221"/>
            <a:ext cx="5675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Smith et al. (2017)  Jour. Of Hydrology: Regional Studies 14:  92-108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9863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216310"/>
            <a:ext cx="9144001" cy="1371600"/>
          </a:xfrm>
        </p:spPr>
        <p:txBody>
          <a:bodyPr/>
          <a:lstStyle/>
          <a:p>
            <a:r>
              <a:rPr lang="en-US" dirty="0" smtClean="0"/>
              <a:t>Corpus Christi Aquifer Storage Recovery Conservation District Feasibility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7812" y="1904999"/>
            <a:ext cx="4028992" cy="4114801"/>
          </a:xfrm>
        </p:spPr>
        <p:txBody>
          <a:bodyPr/>
          <a:lstStyle/>
          <a:p>
            <a:r>
              <a:rPr lang="en-US" dirty="0" smtClean="0"/>
              <a:t>Desktop study to evaluate ASR feasibility in the Gulf Coast Aquifer System</a:t>
            </a:r>
          </a:p>
          <a:p>
            <a:r>
              <a:rPr lang="en-US" dirty="0" smtClean="0"/>
              <a:t>Evaluated locations for ASR systems</a:t>
            </a:r>
          </a:p>
          <a:p>
            <a:r>
              <a:rPr lang="en-US" dirty="0" smtClean="0"/>
              <a:t>Evaluating aquifer characteristics for ASR</a:t>
            </a: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1522413" y="1587910"/>
            <a:ext cx="8686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889" y="1875502"/>
            <a:ext cx="4764850" cy="3723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6812" y="5681246"/>
            <a:ext cx="1512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CCASRCD, 2016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4307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413" y="304800"/>
            <a:ext cx="6096000" cy="762000"/>
          </a:xfrm>
        </p:spPr>
        <p:txBody>
          <a:bodyPr/>
          <a:lstStyle/>
          <a:p>
            <a:r>
              <a:rPr lang="en-US" dirty="0" smtClean="0"/>
              <a:t>City of Buda ASR Pilot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812" y="1524000"/>
            <a:ext cx="5781592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Legislation approved to allow City of Buda to recharge water from Barton Springs portion of Edwards Aquifer to the Trinity Aquifer (May 22, 2019)</a:t>
            </a:r>
          </a:p>
          <a:p>
            <a:r>
              <a:rPr lang="en-US" dirty="0" smtClean="0"/>
              <a:t>Source water will be a blend of treated Guadalupe River surface water and Edwards Aquifer groundwater</a:t>
            </a:r>
          </a:p>
          <a:p>
            <a:r>
              <a:rPr lang="en-US" dirty="0" smtClean="0"/>
              <a:t>Evaluating aquifer characteristics of potential storage zones in the Trinity Aquifer</a:t>
            </a:r>
          </a:p>
          <a:p>
            <a:r>
              <a:rPr lang="en-US" dirty="0" smtClean="0"/>
              <a:t>Exploratory boreholes to be constructed starting in October 2019</a:t>
            </a: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1293812" y="1219200"/>
            <a:ext cx="8686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communityimpact.com/wp-content/uploads/2019/02/SBK-02-2019-28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1676400"/>
            <a:ext cx="51816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5812" y="5519320"/>
            <a:ext cx="1691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City of Buda, 2018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09274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3012" y="107687"/>
            <a:ext cx="2474178" cy="6858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2743200"/>
            <a:ext cx="10744200" cy="3429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Earliest ASR systems in Texas were proposed in the 1990s, but now are providing additional water supply and drought resilience </a:t>
            </a:r>
          </a:p>
          <a:p>
            <a:r>
              <a:rPr lang="en-US" dirty="0" smtClean="0"/>
              <a:t>Texas legislation has been rapidly evolving since 2016 to encourage ASR implementation</a:t>
            </a:r>
          </a:p>
          <a:p>
            <a:r>
              <a:rPr lang="en-US" dirty="0" smtClean="0"/>
              <a:t>Flexible legislation and streamlined permitting also encourage ASR </a:t>
            </a:r>
            <a:r>
              <a:rPr lang="en-US" dirty="0" smtClean="0"/>
              <a:t>implementation</a:t>
            </a:r>
            <a:endParaRPr lang="en-US" dirty="0" smtClean="0"/>
          </a:p>
          <a:p>
            <a:r>
              <a:rPr lang="en-US" dirty="0" smtClean="0"/>
              <a:t>Proposed ASR systems are becoming more diverse</a:t>
            </a:r>
          </a:p>
          <a:p>
            <a:pPr lvl="1"/>
            <a:r>
              <a:rPr lang="en-US" dirty="0" smtClean="0"/>
              <a:t>Inter-aquifer transfer and storage</a:t>
            </a:r>
          </a:p>
          <a:p>
            <a:pPr lvl="1"/>
            <a:r>
              <a:rPr lang="en-US" dirty="0" smtClean="0"/>
              <a:t>Blended source waters for recharge enable more flexibility for multi-year storage</a:t>
            </a:r>
          </a:p>
          <a:p>
            <a:pPr lvl="1"/>
            <a:r>
              <a:rPr lang="en-US" dirty="0" smtClean="0"/>
              <a:t>Combined ASR and desalinization in brackish aquifers 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2436812" y="914400"/>
            <a:ext cx="8686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68076" y="1066800"/>
            <a:ext cx="5703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What is the secret to developing a successful ASR System?</a:t>
            </a:r>
          </a:p>
          <a:p>
            <a:r>
              <a:rPr lang="en-US" i="1" dirty="0" smtClean="0"/>
              <a:t>		“…Live a long time.”</a:t>
            </a:r>
          </a:p>
          <a:p>
            <a:r>
              <a:rPr lang="en-US" i="1" dirty="0"/>
              <a:t>	</a:t>
            </a:r>
            <a:r>
              <a:rPr lang="en-US" i="1" dirty="0" smtClean="0"/>
              <a:t>	- Professor Peter Dillon, CSIRO emeritus</a:t>
            </a:r>
            <a:endParaRPr lang="en-US" i="1" dirty="0"/>
          </a:p>
        </p:txBody>
      </p:sp>
      <p:sp>
        <p:nvSpPr>
          <p:cNvPr id="6" name="AutoShape 2" descr="Image result for Peter Dillon CSI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3" y="304800"/>
            <a:ext cx="14573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0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12" y="304800"/>
            <a:ext cx="5714999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 for your attention!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2" y="1066800"/>
            <a:ext cx="6400799" cy="4225527"/>
          </a:xfrm>
          <a:ln w="19050">
            <a:solidFill>
              <a:schemeClr val="tx1">
                <a:lumMod val="8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993392" y="5486400"/>
            <a:ext cx="4601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Kissimmee River ASR System near Okeechobee Florida</a:t>
            </a:r>
          </a:p>
          <a:p>
            <a:r>
              <a:rPr lang="en-US" sz="1600" i="1" dirty="0" smtClean="0"/>
              <a:t>Comprehensive Everglades Restoration Project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54053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055811" y="457200"/>
            <a:ext cx="9144001" cy="685800"/>
          </a:xfrm>
        </p:spPr>
        <p:txBody>
          <a:bodyPr>
            <a:normAutofit/>
          </a:bodyPr>
          <a:lstStyle/>
          <a:p>
            <a:r>
              <a:rPr lang="en-US" dirty="0"/>
              <a:t>Managed Aquifer Recharge: Definitions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413" y="1904999"/>
            <a:ext cx="10210799" cy="41148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As proposed by the Texas Water Development Board: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Enhanced surface infiltration –  raise surface water levels to enhance infiltration in surficial aquifers, or use spreading basins</a:t>
            </a:r>
          </a:p>
          <a:p>
            <a:r>
              <a:rPr lang="en-US" dirty="0"/>
              <a:t>Vadose zone well infiltration – recharging the surficial aquifer with wells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Well injection – Aquifer Storage Recovery (ASR) with recharge and recovery into (ideally) a confined permeable zone using one or more wells.  Aquifer Storage Transfer Recovery (ASTR) is where water is transferred between two different areas or aquifers.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827212" y="1295400"/>
            <a:ext cx="868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04800"/>
            <a:ext cx="9982201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Enhanced Surface Infiltration: Cibolo Creek Watershed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12" y="1219201"/>
            <a:ext cx="9134391" cy="1752600"/>
          </a:xfrm>
        </p:spPr>
        <p:txBody>
          <a:bodyPr/>
          <a:lstStyle/>
          <a:p>
            <a:r>
              <a:rPr lang="en-US" dirty="0"/>
              <a:t>Addition or improvement of water control structures on the creek to raise and impound surface water</a:t>
            </a:r>
          </a:p>
          <a:p>
            <a:r>
              <a:rPr lang="en-US" dirty="0"/>
              <a:t>Recharging the Trinity Aquifer and Edwards Aquifer in the outcrop areas north of San Antonio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141412" y="1008993"/>
            <a:ext cx="868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ww.edwardsaquifer.net/images/1-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3124200"/>
            <a:ext cx="4724400" cy="3129915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012" y="6324600"/>
            <a:ext cx="4406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Cibolo Creek in Edwards Aquifer recharge area</a:t>
            </a:r>
          </a:p>
        </p:txBody>
      </p:sp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xmlns="" id="{F174D55C-82B6-453C-AA96-97B7B2257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2" y="3063292"/>
            <a:ext cx="2362200" cy="3194478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C7226A-5EEC-4621-8F37-6F156B5B674E}"/>
              </a:ext>
            </a:extLst>
          </p:cNvPr>
          <p:cNvSpPr txBox="1"/>
          <p:nvPr/>
        </p:nvSpPr>
        <p:spPr>
          <a:xfrm>
            <a:off x="5484812" y="6336268"/>
            <a:ext cx="167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Near Boerne, TX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4660A7F-F8C5-4E63-81C6-A779F3AD7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71" y="3053922"/>
            <a:ext cx="3372941" cy="3194478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3CF7544-68A8-482A-BC9A-8E0B2DB6680B}"/>
              </a:ext>
            </a:extLst>
          </p:cNvPr>
          <p:cNvSpPr txBox="1"/>
          <p:nvPr/>
        </p:nvSpPr>
        <p:spPr>
          <a:xfrm>
            <a:off x="8730140" y="6318708"/>
            <a:ext cx="163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Near  Cibolo, TX</a:t>
            </a:r>
          </a:p>
        </p:txBody>
      </p:sp>
    </p:spTree>
    <p:extLst>
      <p:ext uri="{BB962C8B-B14F-4D97-AF65-F5344CB8AC3E}">
        <p14:creationId xmlns:p14="http://schemas.microsoft.com/office/powerpoint/2010/main" val="260289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3F7B75-8C37-4966-962C-AA9E1E32C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0"/>
            <a:ext cx="914400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Enhanced Infiltration, Peak Flow Reduction, </a:t>
            </a:r>
            <a:br>
              <a:rPr lang="en-US" dirty="0"/>
            </a:br>
            <a:r>
              <a:rPr lang="en-US" dirty="0"/>
              <a:t>with Minimum Surface Inundation!</a:t>
            </a:r>
          </a:p>
        </p:txBody>
      </p:sp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xmlns="" id="{34DDA88F-993F-4401-99AC-58F9A5DA4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48" y="1590173"/>
            <a:ext cx="7220523" cy="367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8E19644-7393-4800-8FE7-A8121A85A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8012" y="1628775"/>
            <a:ext cx="3810000" cy="3638550"/>
          </a:xfrm>
        </p:spPr>
        <p:txBody>
          <a:bodyPr>
            <a:normAutofit/>
          </a:bodyPr>
          <a:lstStyle/>
          <a:p>
            <a:r>
              <a:rPr lang="en-US" dirty="0"/>
              <a:t>Dam structures in Edwards Aquifer outcrop area increase aquifer recharge</a:t>
            </a:r>
          </a:p>
          <a:p>
            <a:r>
              <a:rPr lang="en-US" dirty="0"/>
              <a:t>Dams will attenuate peak flow</a:t>
            </a:r>
          </a:p>
          <a:p>
            <a:r>
              <a:rPr lang="en-US" dirty="0"/>
              <a:t>Must ensure flood risk reduction in a larger inundated area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xmlns="" id="{F8211FAF-6BB9-4711-9510-B9A188574E92}"/>
              </a:ext>
            </a:extLst>
          </p:cNvPr>
          <p:cNvSpPr/>
          <p:nvPr/>
        </p:nvSpPr>
        <p:spPr>
          <a:xfrm>
            <a:off x="4037012" y="2667000"/>
            <a:ext cx="381000" cy="3693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AD684DC-4675-4A91-BF15-DB39AC1BDD26}"/>
              </a:ext>
            </a:extLst>
          </p:cNvPr>
          <p:cNvCxnSpPr/>
          <p:nvPr/>
        </p:nvCxnSpPr>
        <p:spPr>
          <a:xfrm>
            <a:off x="1979612" y="1143000"/>
            <a:ext cx="868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6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9DCC1-9579-49C2-B914-3B5FFB7E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0"/>
            <a:ext cx="9144001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Simulations of Recharge Scenarios </a:t>
            </a:r>
            <a:br>
              <a:rPr lang="en-US" dirty="0"/>
            </a:br>
            <a:r>
              <a:rPr lang="en-US" dirty="0"/>
              <a:t>Show Favorable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4AB65F-088E-4C97-BF02-BADC8076A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1213" y="1447800"/>
            <a:ext cx="4495800" cy="4343397"/>
          </a:xfrm>
        </p:spPr>
        <p:txBody>
          <a:bodyPr/>
          <a:lstStyle/>
          <a:p>
            <a:r>
              <a:rPr lang="en-US" dirty="0"/>
              <a:t> Hypothetical structures along main channel enhance recharge in the Trinity and Edwards </a:t>
            </a:r>
            <a:r>
              <a:rPr lang="en-US" dirty="0" smtClean="0"/>
              <a:t>Aquifer outcrop areas, </a:t>
            </a:r>
            <a:r>
              <a:rPr lang="en-US" dirty="0"/>
              <a:t>upstream of Selma</a:t>
            </a:r>
          </a:p>
          <a:p>
            <a:pPr lvl="1"/>
            <a:r>
              <a:rPr lang="en-US" dirty="0"/>
              <a:t>77% increase to the </a:t>
            </a:r>
            <a:r>
              <a:rPr lang="en-US" dirty="0" smtClean="0"/>
              <a:t>Trinity Aquifer</a:t>
            </a:r>
            <a:endParaRPr lang="en-US" dirty="0"/>
          </a:p>
          <a:p>
            <a:pPr lvl="1"/>
            <a:r>
              <a:rPr lang="en-US" dirty="0"/>
              <a:t>13% to </a:t>
            </a:r>
            <a:r>
              <a:rPr lang="en-US"/>
              <a:t>the </a:t>
            </a:r>
            <a:r>
              <a:rPr lang="en-US" smtClean="0"/>
              <a:t>Edwards Aquifer</a:t>
            </a:r>
            <a:endParaRPr lang="en-US" dirty="0"/>
          </a:p>
          <a:p>
            <a:pPr marL="228600" lvl="1" indent="-228600"/>
            <a:r>
              <a:rPr lang="en-US" sz="2400" dirty="0"/>
              <a:t>Structures along main channel reduce peak flow during  storms</a:t>
            </a:r>
          </a:p>
          <a:p>
            <a:pPr marL="284163" lvl="1" indent="-284163"/>
            <a:r>
              <a:rPr lang="en-US" sz="2400" dirty="0"/>
              <a:t>This study is still in feasibility </a:t>
            </a:r>
            <a:r>
              <a:rPr lang="en-US" sz="2400" dirty="0" smtClean="0"/>
              <a:t>       phase</a:t>
            </a:r>
            <a:r>
              <a:rPr lang="en-US" sz="2400" dirty="0"/>
              <a:t>, not implemented.</a:t>
            </a:r>
          </a:p>
          <a:p>
            <a:pPr marL="0" lvl="1" indent="231775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F6705C9-6123-4688-A864-2ED016B0D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71938" y="527202"/>
            <a:ext cx="4839587" cy="6319839"/>
          </a:xfrm>
          <a:prstGeom prst="rect">
            <a:avLst/>
          </a:prstGeom>
          <a:ln>
            <a:solidFill>
              <a:schemeClr val="tx1">
                <a:lumMod val="8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7C50CC-1B39-44D9-8911-0234D5EF047E}"/>
              </a:ext>
            </a:extLst>
          </p:cNvPr>
          <p:cNvSpPr txBox="1"/>
          <p:nvPr/>
        </p:nvSpPr>
        <p:spPr>
          <a:xfrm>
            <a:off x="1528844" y="6179105"/>
            <a:ext cx="372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Ockerman (2007) USGS SIR 2007-5202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1979612" y="1143000"/>
            <a:ext cx="8686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2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8812" y="76200"/>
            <a:ext cx="6095999" cy="762000"/>
          </a:xfrm>
        </p:spPr>
        <p:txBody>
          <a:bodyPr/>
          <a:lstStyle/>
          <a:p>
            <a:r>
              <a:rPr lang="en-US" dirty="0" smtClean="0"/>
              <a:t>ASR and ASTR Pros and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8612" y="1368972"/>
            <a:ext cx="3581400" cy="41148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Benefits</a:t>
            </a:r>
          </a:p>
          <a:p>
            <a:r>
              <a:rPr lang="en-US" dirty="0" smtClean="0"/>
              <a:t>No evaporative losses</a:t>
            </a:r>
            <a:endParaRPr lang="en-US" dirty="0"/>
          </a:p>
          <a:p>
            <a:r>
              <a:rPr lang="en-US" dirty="0" smtClean="0"/>
              <a:t>Real estate requirements are small in comparison to reservoirs</a:t>
            </a:r>
          </a:p>
          <a:p>
            <a:r>
              <a:rPr lang="en-US" dirty="0" smtClean="0"/>
              <a:t>“Bank” wet season flows to maintain dry season requirements</a:t>
            </a:r>
          </a:p>
          <a:p>
            <a:pPr lvl="1"/>
            <a:r>
              <a:rPr lang="en-US" dirty="0" smtClean="0"/>
              <a:t>Ecosystem restoration</a:t>
            </a:r>
          </a:p>
          <a:p>
            <a:pPr lvl="1"/>
            <a:r>
              <a:rPr lang="en-US" dirty="0" smtClean="0"/>
              <a:t>Maintain surface water minimum flows and levels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1598612" y="853966"/>
            <a:ext cx="8686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6475412" y="1371600"/>
            <a:ext cx="5181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Challenges</a:t>
            </a:r>
          </a:p>
          <a:p>
            <a:r>
              <a:rPr lang="en-US" dirty="0" smtClean="0"/>
              <a:t>Water-rock interactions can exceed drinking water standards – arsenic, disinfection by-products</a:t>
            </a:r>
          </a:p>
          <a:p>
            <a:r>
              <a:rPr lang="en-US" dirty="0" smtClean="0"/>
              <a:t>ASR alone cannot be used for flood control – need a “surge tank” to capture peak flows</a:t>
            </a:r>
          </a:p>
          <a:p>
            <a:r>
              <a:rPr lang="en-US" dirty="0" smtClean="0"/>
              <a:t>Recharge occurs through wells with long screened intervals, lower recharge capacity</a:t>
            </a:r>
          </a:p>
          <a:p>
            <a:r>
              <a:rPr lang="en-US" dirty="0" smtClean="0"/>
              <a:t>O &amp; M costs are relatively high</a:t>
            </a:r>
          </a:p>
          <a:p>
            <a:r>
              <a:rPr lang="en-US" dirty="0" smtClean="0"/>
              <a:t>Multiple permitting and compliance reporting required.   TCEQ for surface water and groundwater conservation districts in Texas </a:t>
            </a:r>
          </a:p>
          <a:p>
            <a:r>
              <a:rPr lang="en-US" dirty="0" smtClean="0"/>
              <a:t>Texas water law is unresolved regarding movement of groundwater and “ownership” of groundwater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9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28601"/>
            <a:ext cx="10515601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Active and Proposed ASR and ASTR Systems in Texas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91" y="1066800"/>
            <a:ext cx="6934200" cy="543420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1674812" y="945932"/>
            <a:ext cx="8686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34327" y="1143000"/>
            <a:ext cx="4954498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Active ASR Systems</a:t>
            </a:r>
          </a:p>
          <a:p>
            <a:endParaRPr lang="en-US" sz="2400" dirty="0" smtClean="0"/>
          </a:p>
          <a:p>
            <a:pPr marL="342900" indent="-342900">
              <a:buClr>
                <a:schemeClr val="bg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El Paso ASR/Managed Aquifer Recharge (1985)</a:t>
            </a:r>
          </a:p>
          <a:p>
            <a:pPr>
              <a:buClr>
                <a:schemeClr val="bg2">
                  <a:lumMod val="50000"/>
                  <a:lumOff val="50000"/>
                </a:schemeClr>
              </a:buClr>
            </a:pPr>
            <a:r>
              <a:rPr lang="en-US" dirty="0" smtClean="0"/>
              <a:t>	</a:t>
            </a:r>
            <a:endParaRPr lang="en-US" dirty="0"/>
          </a:p>
          <a:p>
            <a:pPr marL="342900" indent="-342900">
              <a:buClr>
                <a:schemeClr val="bg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Twin Oaks ASR Facility at San Antonio </a:t>
            </a:r>
          </a:p>
          <a:p>
            <a:pPr lvl="1">
              <a:buClr>
                <a:schemeClr val="bg2">
                  <a:lumMod val="50000"/>
                  <a:lumOff val="50000"/>
                </a:schemeClr>
              </a:buClr>
            </a:pPr>
            <a:r>
              <a:rPr lang="en-US" dirty="0" smtClean="0"/>
              <a:t>Water System (2004)</a:t>
            </a:r>
          </a:p>
          <a:p>
            <a:pPr lvl="1">
              <a:buClr>
                <a:schemeClr val="bg2">
                  <a:lumMod val="50000"/>
                  <a:lumOff val="50000"/>
                </a:schemeClr>
              </a:buClr>
            </a:pPr>
            <a:endParaRPr lang="en-US" dirty="0"/>
          </a:p>
          <a:p>
            <a:pPr marL="285750" lvl="1" indent="-285750">
              <a:buClr>
                <a:schemeClr val="bg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City of Kerrville  ASR Facility (1993)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4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412" y="152400"/>
            <a:ext cx="6781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 Paso Water Hybrid ASR/MAR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1" y="838200"/>
            <a:ext cx="3860801" cy="2895600"/>
          </a:xfrm>
          <a:ln>
            <a:solidFill>
              <a:schemeClr val="tx1">
                <a:lumMod val="85000"/>
              </a:schemeClr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1674812" y="685800"/>
            <a:ext cx="8686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42012" y="838200"/>
            <a:ext cx="55626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Source water is reclaimed water treated to drinking water standards</a:t>
            </a:r>
          </a:p>
          <a:p>
            <a:pPr marL="342900" indent="-342900">
              <a:buClr>
                <a:schemeClr val="bg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Source water recharges the Hueco Bolson Aquifer</a:t>
            </a:r>
          </a:p>
          <a:p>
            <a:pPr marL="342900" indent="-342900">
              <a:buClr>
                <a:schemeClr val="bg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Recharge originally used injection wells, but system is now augmented with infiltration basins – 10 </a:t>
            </a:r>
            <a:r>
              <a:rPr lang="en-US" sz="2400" smtClean="0"/>
              <a:t>million gallons per day</a:t>
            </a:r>
            <a:endParaRPr lang="en-US" sz="2400" dirty="0" smtClean="0"/>
          </a:p>
          <a:p>
            <a:pPr marL="342900" indent="-342900">
              <a:buClr>
                <a:schemeClr val="bg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Recovered water serves as cooling water for power generation</a:t>
            </a:r>
          </a:p>
          <a:p>
            <a:pPr marL="342900" indent="-342900">
              <a:buClr>
                <a:schemeClr val="bg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Bureau of Reclamation Feasibility Study (2019) to expand MAR using enhanced arroyo infiltration</a:t>
            </a:r>
          </a:p>
          <a:p>
            <a:pPr marL="800100" lvl="1" indent="-342900">
              <a:buClr>
                <a:schemeClr val="bg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Expand wetland habitat in Chihuahuan desert</a:t>
            </a:r>
          </a:p>
          <a:p>
            <a:pPr marL="800100" lvl="1" indent="-342900">
              <a:buClr>
                <a:schemeClr val="bg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4,500 ac-ft/year of new potable water supply</a:t>
            </a:r>
          </a:p>
          <a:p>
            <a:pPr marL="800100" lvl="1" indent="-342900">
              <a:buClr>
                <a:schemeClr val="bg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Target is 3 to 10 percent of total water supply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76" t="5029" r="2452" b="1952"/>
          <a:stretch/>
        </p:blipFill>
        <p:spPr>
          <a:xfrm>
            <a:off x="1141411" y="3886199"/>
            <a:ext cx="38862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3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412" y="228600"/>
            <a:ext cx="5867399" cy="685800"/>
          </a:xfrm>
        </p:spPr>
        <p:txBody>
          <a:bodyPr/>
          <a:lstStyle/>
          <a:p>
            <a:r>
              <a:rPr lang="en-US" dirty="0" smtClean="0"/>
              <a:t>City of Kerrville ASR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2612" y="990600"/>
            <a:ext cx="4572000" cy="388619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Source water is treated Guadalupe River surface water</a:t>
            </a:r>
          </a:p>
          <a:p>
            <a:r>
              <a:rPr lang="en-US" sz="1800" dirty="0" smtClean="0"/>
              <a:t>Storage is in the Hosston-Sligo Formation of the Trinity Aquifer using three ASR wells having a well capacity of 3.65 million gallons per day (mgd)</a:t>
            </a:r>
          </a:p>
          <a:p>
            <a:r>
              <a:rPr lang="en-US" sz="1800" dirty="0" smtClean="0"/>
              <a:t>Target storage volume is 4,600 ac-ft (1.5 billion gallons)</a:t>
            </a:r>
            <a:endParaRPr lang="en-US" sz="1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AC74D39E-4B7C-43CE-A45B-F0F2FA997C0B}"/>
              </a:ext>
            </a:extLst>
          </p:cNvPr>
          <p:cNvCxnSpPr/>
          <p:nvPr/>
        </p:nvCxnSpPr>
        <p:spPr>
          <a:xfrm>
            <a:off x="1674812" y="906517"/>
            <a:ext cx="8686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w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2" y="3501257"/>
            <a:ext cx="4267200" cy="3200400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ventleafmedia.blob.core.windows.net/c14961/16577/55e720f1-f3b0-403b-b50a-9b720fa4a9a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58" y="3611143"/>
            <a:ext cx="5503654" cy="3090514"/>
          </a:xfrm>
          <a:prstGeom prst="rect">
            <a:avLst/>
          </a:prstGeom>
          <a:noFill/>
          <a:ln w="12700">
            <a:solidFill>
              <a:schemeClr val="tx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start of the Guadalupe River. The South Fork (left) and the North Fork (right) come together in Hunt, TX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41" y="1066800"/>
            <a:ext cx="4572000" cy="2232422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613</TotalTime>
  <Words>1137</Words>
  <Application>Microsoft Office PowerPoint</Application>
  <PresentationFormat>Custom</PresentationFormat>
  <Paragraphs>129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Corbel</vt:lpstr>
      <vt:lpstr>Digital Blue Tunnel 16x9</vt:lpstr>
      <vt:lpstr>Prospects for Managed Aquifer Recharge Applications in Texas</vt:lpstr>
      <vt:lpstr>Managed Aquifer Recharge: Definitions</vt:lpstr>
      <vt:lpstr>Enhanced Surface Infiltration: Cibolo Creek Watershed</vt:lpstr>
      <vt:lpstr>Enhanced Infiltration, Peak Flow Reduction,  with Minimum Surface Inundation!</vt:lpstr>
      <vt:lpstr>Simulations of Recharge Scenarios  Show Favorable Results</vt:lpstr>
      <vt:lpstr>ASR and ASTR Pros and Cons</vt:lpstr>
      <vt:lpstr>Active and Proposed ASR and ASTR Systems in Texas</vt:lpstr>
      <vt:lpstr>El Paso Water Hybrid ASR/MAR</vt:lpstr>
      <vt:lpstr>City of Kerrville ASR Facility</vt:lpstr>
      <vt:lpstr>City of Kerrville ASR System Net Storage Volume</vt:lpstr>
      <vt:lpstr>H2Oaks Facility at San Antonio Water Supply</vt:lpstr>
      <vt:lpstr>SAWS ASR System Performance</vt:lpstr>
      <vt:lpstr>Future ASR System Projects in Development</vt:lpstr>
      <vt:lpstr>New Braunfels ASR Demonstration Project</vt:lpstr>
      <vt:lpstr>Victoria County Groundwater Conservation District  - City of Victoria Demonstration ASR</vt:lpstr>
      <vt:lpstr>Corpus Christi Aquifer Storage Recovery Conservation District Feasibility Study</vt:lpstr>
      <vt:lpstr>City of Buda ASR Pilot Study</vt:lpstr>
      <vt:lpstr>Summary</vt:lpstr>
      <vt:lpstr>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Tracing Recharge Water Through Aquifers:  The Tampa Aquifer Project Phase I</dc:title>
  <dc:creator>June Mirecki</dc:creator>
  <cp:lastModifiedBy>June Mirecki</cp:lastModifiedBy>
  <cp:revision>81</cp:revision>
  <dcterms:created xsi:type="dcterms:W3CDTF">2018-09-19T01:41:20Z</dcterms:created>
  <dcterms:modified xsi:type="dcterms:W3CDTF">2019-05-28T15:22:46Z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