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7"/>
  </p:notesMasterIdLst>
  <p:sldIdLst>
    <p:sldId id="285" r:id="rId6"/>
    <p:sldId id="920" r:id="rId7"/>
    <p:sldId id="359" r:id="rId8"/>
    <p:sldId id="365" r:id="rId9"/>
    <p:sldId id="899" r:id="rId10"/>
    <p:sldId id="921" r:id="rId11"/>
    <p:sldId id="789" r:id="rId12"/>
    <p:sldId id="788" r:id="rId13"/>
    <p:sldId id="919" r:id="rId14"/>
    <p:sldId id="923" r:id="rId15"/>
    <p:sldId id="889" r:id="rId16"/>
    <p:sldId id="890" r:id="rId17"/>
    <p:sldId id="795" r:id="rId18"/>
    <p:sldId id="924" r:id="rId19"/>
    <p:sldId id="914" r:id="rId20"/>
    <p:sldId id="530" r:id="rId21"/>
    <p:sldId id="907" r:id="rId22"/>
    <p:sldId id="916" r:id="rId23"/>
    <p:sldId id="915" r:id="rId24"/>
    <p:sldId id="888" r:id="rId25"/>
    <p:sldId id="922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ather Houser" initials="HH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6DB7C6"/>
    <a:srgbClr val="2499A6"/>
    <a:srgbClr val="AF4304"/>
    <a:srgbClr val="F8A012"/>
    <a:srgbClr val="50F4FF"/>
    <a:srgbClr val="FBCB35"/>
    <a:srgbClr val="0E5C6D"/>
    <a:srgbClr val="134D6F"/>
    <a:srgbClr val="7B1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58"/>
    <p:restoredTop sz="65501"/>
  </p:normalViewPr>
  <p:slideViewPr>
    <p:cSldViewPr snapToGrid="0">
      <p:cViewPr varScale="1">
        <p:scale>
          <a:sx n="80" d="100"/>
          <a:sy n="80" d="100"/>
        </p:scale>
        <p:origin x="1160" y="19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0F8CB1-B614-4BA2-9A26-E6300269DD7D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4182EB-380F-461D-882E-F4C01B977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62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Successfully addressing the challenges to Texas’s resilience. Funding would allow PT2050 to incentivize researchers and students across disciplines, much as NSF does, to advance our research platform.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12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Capabilities for Planet Texas 2050 center on four areas that complement one another and build towards a cohesive system of services to accelerate knowledge generation and discovery.</a:t>
            </a:r>
            <a:endParaRPr lang="en-US" sz="1100" dirty="0"/>
          </a:p>
          <a:p>
            <a:r>
              <a:rPr lang="en-US" dirty="0">
                <a:cs typeface="Segoe UI" panose="020B0502040204020203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35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Enabling Technology: CHORDS</a:t>
            </a:r>
          </a:p>
          <a:p>
            <a:r>
              <a:rPr lang="en-US" dirty="0"/>
              <a:t>This effort expands capabilities to both build out monitoring networks, but also opens up new directions for adding machine learning at the edge.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Enables collection of information &amp; process it for use </a:t>
            </a:r>
            <a:r>
              <a:rPr lang="en-US" sz="1200" b="1" dirty="0"/>
              <a:t>when we need it most</a:t>
            </a:r>
            <a:r>
              <a:rPr lang="en-US" sz="1200" dirty="0"/>
              <a:t>, such as extreme event response efforts.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0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Enabling Technology: MINT</a:t>
            </a:r>
          </a:p>
          <a:p>
            <a:r>
              <a:rPr lang="en-US" dirty="0"/>
              <a:t>http://mint-</a:t>
            </a:r>
            <a:r>
              <a:rPr lang="en-US" dirty="0" err="1"/>
              <a:t>project.info</a:t>
            </a:r>
            <a:r>
              <a:rPr lang="en-US" dirty="0"/>
              <a:t>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capstone for PT2050’s Cyberinfrastructure is an integrated modeling platform that is built in a highly flexible end-to-end computational workflow management system. </a:t>
            </a:r>
          </a:p>
          <a:p>
            <a:pPr marL="0" indent="0">
              <a:buNone/>
            </a:pPr>
            <a:r>
              <a:rPr lang="en-US" dirty="0"/>
              <a:t>With the new integrated modeling platform, users will be able to build out complete decision support analyses rapidly.  </a:t>
            </a:r>
          </a:p>
          <a:p>
            <a:pPr marL="0" indent="0">
              <a:buNone/>
            </a:pPr>
            <a:r>
              <a:rPr lang="en-US" dirty="0"/>
              <a:t>This capability is the </a:t>
            </a:r>
            <a:r>
              <a:rPr lang="en-US" b="1" dirty="0"/>
              <a:t>core technological innovation of PT2050</a:t>
            </a:r>
            <a:r>
              <a:rPr lang="en-US" dirty="0"/>
              <a:t> and it will serve as the foundation for integrating knowledge across every discipline and any application that helps Texas thrive.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64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Enabling Technology: MINT</a:t>
            </a:r>
          </a:p>
          <a:p>
            <a:r>
              <a:rPr lang="en-US" dirty="0"/>
              <a:t>http://mint-</a:t>
            </a:r>
            <a:r>
              <a:rPr lang="en-US" dirty="0" err="1"/>
              <a:t>project.info</a:t>
            </a:r>
            <a:r>
              <a:rPr lang="en-US" dirty="0"/>
              <a:t>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capstone for PT2050’s Cyberinfrastructure is an integrated modeling platform that is built in a highly flexible end-to-end computational workflow management system. </a:t>
            </a:r>
          </a:p>
          <a:p>
            <a:pPr marL="0" indent="0">
              <a:buNone/>
            </a:pPr>
            <a:r>
              <a:rPr lang="en-US" dirty="0"/>
              <a:t>With the new integrated modeling platform, users will be able to build out complete decision support analyses rapidly.  </a:t>
            </a:r>
          </a:p>
          <a:p>
            <a:pPr marL="0" indent="0">
              <a:buNone/>
            </a:pPr>
            <a:r>
              <a:rPr lang="en-US" dirty="0"/>
              <a:t>This capability is the </a:t>
            </a:r>
            <a:r>
              <a:rPr lang="en-US" b="1" dirty="0"/>
              <a:t>core technological innovation of PT2050</a:t>
            </a:r>
            <a:r>
              <a:rPr lang="en-US" dirty="0"/>
              <a:t> and it will serve as the foundation for integrating knowledge across every discipline and any application that helps Texas thrive.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1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 </a:t>
            </a:r>
            <a:endParaRPr lang="en-US" dirty="0"/>
          </a:p>
          <a:p>
            <a:r>
              <a:rPr lang="en-US" i="1" dirty="0"/>
              <a:t>Enabling Technology: Apache Superset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18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digital object life cycle ecosystem, or DOLCE, looks at the present through the lens of future generations.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Enabling Technology: TBD - DMIC - Coordination with the Libraries and TNRIS planned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1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Successfully addressing the challenges to Texas’s resilience. Funding would allow PT2050 to incentivize researchers and students across disciplines, much as NSF does, to advance our research platform.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54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Successfully addressing the challenges to Texas’s resilience. Funding would allow PT2050 to incentivize researchers and students across disciplines, much as NSF does, to advance our research platform.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91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BF5700"/>
                </a:solidFill>
              </a:rPr>
              <a:t>Accelerating discoveries and relevancy via scalable, flexible, and accessible approaches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82EB-380F-461D-882E-F4C01B9774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0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Enabling Technology: MINT</a:t>
            </a:r>
          </a:p>
          <a:p>
            <a:r>
              <a:rPr lang="en-US" dirty="0"/>
              <a:t>http://mint-</a:t>
            </a:r>
            <a:r>
              <a:rPr lang="en-US" dirty="0" err="1"/>
              <a:t>project.info</a:t>
            </a:r>
            <a:r>
              <a:rPr lang="en-US" dirty="0"/>
              <a:t>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capstone for PT2050’s Cyberinfrastructure is an integrated modeling platform that is built in a highly flexible end-to-end computational workflow management system. </a:t>
            </a:r>
          </a:p>
          <a:p>
            <a:pPr marL="0" indent="0">
              <a:buNone/>
            </a:pPr>
            <a:r>
              <a:rPr lang="en-US" dirty="0"/>
              <a:t>With the new integrated modeling platform, users will be able to build out complete decision support analyses rapidly.  </a:t>
            </a:r>
          </a:p>
          <a:p>
            <a:pPr marL="0" indent="0">
              <a:buNone/>
            </a:pPr>
            <a:r>
              <a:rPr lang="en-US" dirty="0"/>
              <a:t>This capability is the </a:t>
            </a:r>
            <a:r>
              <a:rPr lang="en-US" b="1" dirty="0"/>
              <a:t>core technological innovation of PT2050</a:t>
            </a:r>
            <a:r>
              <a:rPr lang="en-US" dirty="0"/>
              <a:t> and it will serve as the foundation for integrating knowledge across every discipline and any application that helps Texas thrive.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8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Successfully addressing the challenges to Texas’s resilience. Funding would allow PT2050 to incentivize researchers and students across disciplines, much as NSF does, to advance our research platform.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0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74355-CE0D-4C68-A6CB-C364ED71B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618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This is we are creating a CI…oh wait…what is a CI?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57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This is we are creating a CI…oh wait…what is a CI?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This is simply “we have computational fire, fire good”.  Also mention those are 8 foot tall racks…things really are bigger in Texas!!!</a:t>
            </a:r>
          </a:p>
          <a:p>
            <a:endParaRPr lang="en-US" altLang="en-US" i="1" dirty="0">
              <a:ea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 systems slide and to say hey look…machines…this one may be number 5 in the world next month.  But machines need users and users need a cyberinfrastructure (slide 6) which is about people.  And that’s what TACC is bringing to PT2050 and other Bridging Barriers based on experiences with DARPA,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DesignSafe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CyVerse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many more…then speaking of PT2050…here is the CI going forward for researchers and what it will enable.  Tada…</a:t>
            </a:r>
          </a:p>
          <a:p>
            <a:endParaRPr lang="en-US" altLang="en-US" i="1" dirty="0">
              <a:ea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CD71AA6-9DCA-6247-A8BF-41EFDCE44811}" type="slidenum">
              <a:rPr lang="en-US" altLang="en-US" sz="1200" b="0">
                <a:solidFill>
                  <a:schemeClr val="tx1"/>
                </a:solidFill>
              </a:rPr>
              <a:pPr/>
              <a:t>7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89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about the people to make this work, and that this included portals and gateways and modern user interfaces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machines need users and users need a cyberinfrastructure (slide 6) which is about people.  And that’s what TACC is bringing to PT2050 and other Bridging Barriers based on experiences with DARPA,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DesignSafe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CyVerse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many more…then speaking of PT2050…here is the CI going forward for researchers and what it will enable. 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82EB-380F-461D-882E-F4C01B9774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Successfully addressing the challenges to Texas’s resilience. Funding would allow PT2050 to incentivize researchers and students across disciplines, much as NSF does, to advance our research platform.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7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Enabling Technology: MINT</a:t>
            </a:r>
          </a:p>
          <a:p>
            <a:r>
              <a:rPr lang="en-US" dirty="0"/>
              <a:t>http://mint-</a:t>
            </a:r>
            <a:r>
              <a:rPr lang="en-US" dirty="0" err="1"/>
              <a:t>project.info</a:t>
            </a:r>
            <a:r>
              <a:rPr lang="en-US" dirty="0"/>
              <a:t>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capstone for PT2050’s Cyberinfrastructure is an integrated modeling platform that is built in a highly flexible end-to-end computational workflow management system. </a:t>
            </a:r>
          </a:p>
          <a:p>
            <a:pPr marL="0" indent="0">
              <a:buNone/>
            </a:pPr>
            <a:r>
              <a:rPr lang="en-US" dirty="0"/>
              <a:t>With the new integrated modeling platform, users will be able to build out complete decision support analyses rapidly.  </a:t>
            </a:r>
          </a:p>
          <a:p>
            <a:pPr marL="0" indent="0">
              <a:buNone/>
            </a:pPr>
            <a:r>
              <a:rPr lang="en-US" dirty="0"/>
              <a:t>This capability is the </a:t>
            </a:r>
            <a:r>
              <a:rPr lang="en-US" b="1" dirty="0"/>
              <a:t>core technological innovation of PT2050</a:t>
            </a:r>
            <a:r>
              <a:rPr lang="en-US" dirty="0"/>
              <a:t> and it will serve as the foundation for integrating knowledge across every discipline and any application that helps Texas thrive.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6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C228-0C1A-4935-8447-C46B69090551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8ADEC-AF3C-4243-8DEA-4E614ACB7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0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007A3-C526-40CC-A754-FA32C56D9DB8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05F7A-0214-40D9-AF9B-08FF72FFA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2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AE3D4-3B56-40F3-BCE9-7B623A22DB22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816F5-FF62-46A7-B0E8-3B902DA8D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89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0AE4C-5124-4E51-9F9D-626DCD224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6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51" y="369146"/>
            <a:ext cx="10952375" cy="809415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3410" y="6359706"/>
            <a:ext cx="1322479" cy="365125"/>
          </a:xfrm>
          <a:prstGeom prst="rect">
            <a:avLst/>
          </a:prstGeom>
        </p:spPr>
        <p:txBody>
          <a:bodyPr/>
          <a:lstStyle/>
          <a:p>
            <a:fld id="{D3EDAD2C-2454-DB43-A21D-B17C669E4F3F}" type="datetime1">
              <a:rPr lang="en-US" smtClean="0"/>
              <a:t>5/30/2019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50887" y="6359715"/>
            <a:ext cx="875119" cy="36512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9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5091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1800"/>
            <a:ext cx="10972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1388" y="6233584"/>
            <a:ext cx="699539" cy="4868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F42B775-6497-4BAB-B3EF-62102B50C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0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796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1800"/>
            <a:ext cx="5384800" cy="4775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1800"/>
            <a:ext cx="5384800" cy="4775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1388" y="6233584"/>
            <a:ext cx="699539" cy="4868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F42B775-6497-4BAB-B3EF-62102B50C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01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918" y="85534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6733" y="855347"/>
            <a:ext cx="6815667" cy="577405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135506"/>
            <a:ext cx="4011084" cy="449389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1388" y="6233584"/>
            <a:ext cx="699539" cy="4868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F42B775-6497-4BAB-B3EF-62102B50C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53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0"/>
            <a:ext cx="7315200" cy="80391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1388" y="6233584"/>
            <a:ext cx="699539" cy="4868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F42B775-6497-4BAB-B3EF-62102B50C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BAF69-AA44-4A3E-9871-25C098F3C1DD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00456-6F1A-49B8-B567-4C288839A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9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1388" y="6233584"/>
            <a:ext cx="699539" cy="4868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F42B775-6497-4BAB-B3EF-62102B50C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6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ABCCC-7947-4018-A279-10379909E4BD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A26E6-D9EF-4CAA-9501-79BD17649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4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6A07D-6FC5-4182-87E0-EF541B89A5A5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41D32-374E-493D-B969-D6B15DC6A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7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2379-1EF7-4A84-BEF1-5DFF889BADB3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A979-44FC-4666-AB3F-E3BDA9FD4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6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26DB1-6320-46F1-847F-CB2162FD539C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895D-7BF5-49E6-9CA7-53E8EBF36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1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00F75-F991-4574-A27B-5B0232B753AD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984BA-023D-4317-8B47-28E1F1EA5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7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07490-6F8A-440E-9B19-5059CACA8D76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8362-032A-4EAF-837A-887F36467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45B69-CF63-4D17-B568-A4703C1991B8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08777-2BFA-4201-BF2B-5977F8841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8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E7D362F-B74D-4D60-BB60-47CDD825A7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8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11200"/>
            <a:ext cx="10972800" cy="88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01800"/>
            <a:ext cx="10972800" cy="467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1388" y="6233584"/>
            <a:ext cx="699539" cy="4868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F42B775-6497-4BAB-B3EF-62102B50C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5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hyperlink" Target="http://is-geo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sf.gov/awardsearch/showAward?AWD_ID=1632211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mint-project.info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61.png"/><Relationship Id="rId18" Type="http://schemas.openxmlformats.org/officeDocument/2006/relationships/image" Target="../media/image6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12" Type="http://schemas.openxmlformats.org/officeDocument/2006/relationships/image" Target="../media/image60.jpeg"/><Relationship Id="rId17" Type="http://schemas.openxmlformats.org/officeDocument/2006/relationships/image" Target="../media/image10.jpeg"/><Relationship Id="rId2" Type="http://schemas.openxmlformats.org/officeDocument/2006/relationships/video" Target="../media/media1.mov"/><Relationship Id="rId16" Type="http://schemas.openxmlformats.org/officeDocument/2006/relationships/image" Target="../media/image63.png"/><Relationship Id="rId20" Type="http://schemas.openxmlformats.org/officeDocument/2006/relationships/image" Target="../media/image18.png"/><Relationship Id="rId1" Type="http://schemas.microsoft.com/office/2007/relationships/media" Target="../media/media1.mov"/><Relationship Id="rId6" Type="http://schemas.openxmlformats.org/officeDocument/2006/relationships/image" Target="../media/image13.gif"/><Relationship Id="rId11" Type="http://schemas.openxmlformats.org/officeDocument/2006/relationships/image" Target="../media/image34.jpeg"/><Relationship Id="rId5" Type="http://schemas.openxmlformats.org/officeDocument/2006/relationships/image" Target="../media/image12.gif"/><Relationship Id="rId15" Type="http://schemas.openxmlformats.org/officeDocument/2006/relationships/image" Target="../media/image62.jpeg"/><Relationship Id="rId10" Type="http://schemas.openxmlformats.org/officeDocument/2006/relationships/image" Target="../media/image33.jpe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png"/><Relationship Id="rId1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powell@tacc.utexas.edu" TargetMode="External"/><Relationship Id="rId4" Type="http://schemas.openxmlformats.org/officeDocument/2006/relationships/hyperlink" Target="mailto:spierce@tacc.utexas.ed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2.jpeg"/><Relationship Id="rId4" Type="http://schemas.openxmlformats.org/officeDocument/2006/relationships/hyperlink" Target="http://mint-project.inf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3" Type="http://schemas.openxmlformats.org/officeDocument/2006/relationships/image" Target="../media/image8.gif"/><Relationship Id="rId7" Type="http://schemas.openxmlformats.org/officeDocument/2006/relationships/image" Target="../media/image11.jpeg"/><Relationship Id="rId12" Type="http://schemas.openxmlformats.org/officeDocument/2006/relationships/image" Target="../media/image16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13.gif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12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openxmlformats.org/officeDocument/2006/relationships/image" Target="../media/image27.tiff"/><Relationship Id="rId5" Type="http://schemas.openxmlformats.org/officeDocument/2006/relationships/image" Target="../media/image21.jpeg"/><Relationship Id="rId10" Type="http://schemas.openxmlformats.org/officeDocument/2006/relationships/image" Target="../media/image26.tiff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F4EA691-9BDB-194D-B4F4-64E9A91C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6" y="270406"/>
            <a:ext cx="5573160" cy="75340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dirty="0"/>
              <a:t>Knowledge-Centered Computing</a:t>
            </a:r>
          </a:p>
          <a:p>
            <a:pPr marL="0" indent="0" algn="ctr">
              <a:buNone/>
            </a:pPr>
            <a:r>
              <a:rPr lang="en-US" dirty="0"/>
              <a:t>Suzanne A Pierce, </a:t>
            </a:r>
            <a:r>
              <a:rPr lang="en-US" dirty="0" err="1"/>
              <a:t>Jeaime</a:t>
            </a:r>
            <a:r>
              <a:rPr lang="en-US" dirty="0"/>
              <a:t> Powell, Anna </a:t>
            </a:r>
            <a:r>
              <a:rPr lang="en-US" dirty="0" err="1"/>
              <a:t>Dabrowski</a:t>
            </a:r>
            <a:r>
              <a:rPr lang="en-US" dirty="0"/>
              <a:t>, Joe Stubbs  with</a:t>
            </a:r>
          </a:p>
          <a:p>
            <a:pPr marL="0" indent="0" algn="ctr">
              <a:buNone/>
            </a:pPr>
            <a:r>
              <a:rPr lang="en-US" dirty="0"/>
              <a:t>Advanced Computing Interfaces, Data &amp; Statistics, Visualization, &amp; HPC</a:t>
            </a:r>
          </a:p>
          <a:p>
            <a:pPr marL="0" indent="0" algn="ctr">
              <a:buNone/>
            </a:pPr>
            <a:r>
              <a:rPr lang="en-US" dirty="0"/>
              <a:t>Texas Advanced Computing Center</a:t>
            </a:r>
          </a:p>
        </p:txBody>
      </p:sp>
    </p:spTree>
    <p:extLst>
      <p:ext uri="{BB962C8B-B14F-4D97-AF65-F5344CB8AC3E}">
        <p14:creationId xmlns:p14="http://schemas.microsoft.com/office/powerpoint/2010/main" val="350170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7B3444F-6952-1C44-8A6E-7C128DDA0CD5}"/>
              </a:ext>
            </a:extLst>
          </p:cNvPr>
          <p:cNvSpPr txBox="1"/>
          <p:nvPr/>
        </p:nvSpPr>
        <p:spPr>
          <a:xfrm>
            <a:off x="4045830" y="783366"/>
            <a:ext cx="18183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Stakeholders 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245361" y="91087"/>
            <a:ext cx="9419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Different Users &amp; Purposes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85F1B0-AEC1-CF4B-8C6D-2530368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3358" y="6035788"/>
            <a:ext cx="2057400" cy="365125"/>
          </a:xfrm>
        </p:spPr>
        <p:txBody>
          <a:bodyPr/>
          <a:lstStyle/>
          <a:p>
            <a:fld id="{73DFB26F-BB48-2B4D-B23B-4A265B059EB1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20E2E-FD76-0142-8D75-E9D85B411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191" y="1011920"/>
            <a:ext cx="7770649" cy="5478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A31434-493C-BB4F-8DBD-773839B3AC0F}"/>
              </a:ext>
            </a:extLst>
          </p:cNvPr>
          <p:cNvSpPr txBox="1"/>
          <p:nvPr/>
        </p:nvSpPr>
        <p:spPr>
          <a:xfrm>
            <a:off x="1803146" y="3678652"/>
            <a:ext cx="10021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Modeler</a:t>
            </a:r>
          </a:p>
          <a:p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0BE84-23C3-C44A-BABE-C67355BBC7B7}"/>
              </a:ext>
            </a:extLst>
          </p:cNvPr>
          <p:cNvSpPr txBox="1"/>
          <p:nvPr/>
        </p:nvSpPr>
        <p:spPr>
          <a:xfrm>
            <a:off x="1826297" y="5544106"/>
            <a:ext cx="1037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Expert  </a:t>
            </a:r>
          </a:p>
          <a:p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C72C5A-C664-A343-AF7E-8381041BBDA5}"/>
              </a:ext>
            </a:extLst>
          </p:cNvPr>
          <p:cNvSpPr/>
          <p:nvPr/>
        </p:nvSpPr>
        <p:spPr>
          <a:xfrm>
            <a:off x="3145810" y="3956442"/>
            <a:ext cx="416688" cy="27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6F769C-940B-1C44-896B-00198E83C775}"/>
              </a:ext>
            </a:extLst>
          </p:cNvPr>
          <p:cNvSpPr/>
          <p:nvPr/>
        </p:nvSpPr>
        <p:spPr>
          <a:xfrm>
            <a:off x="3008843" y="5926067"/>
            <a:ext cx="704126" cy="27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49130A-8BA2-0A4F-B51A-676FD6A9A40D}"/>
              </a:ext>
            </a:extLst>
          </p:cNvPr>
          <p:cNvSpPr txBox="1"/>
          <p:nvPr/>
        </p:nvSpPr>
        <p:spPr>
          <a:xfrm>
            <a:off x="4037060" y="1365645"/>
            <a:ext cx="12037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Decision </a:t>
            </a:r>
          </a:p>
          <a:p>
            <a:r>
              <a:rPr lang="en-US" b="1" dirty="0"/>
              <a:t>Maker</a:t>
            </a:r>
          </a:p>
        </p:txBody>
      </p:sp>
    </p:spTree>
    <p:extLst>
      <p:ext uri="{BB962C8B-B14F-4D97-AF65-F5344CB8AC3E}">
        <p14:creationId xmlns:p14="http://schemas.microsoft.com/office/powerpoint/2010/main" val="50409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4353338" y="465310"/>
            <a:ext cx="7838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Core Data &amp; Compute Capabilities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9EA61A-E328-634D-8F66-9F473C84B0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0" y="344806"/>
            <a:ext cx="3605795" cy="9488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E12865-CDFE-DF41-9981-DE88DBAFF0EB}"/>
              </a:ext>
            </a:extLst>
          </p:cNvPr>
          <p:cNvSpPr/>
          <p:nvPr/>
        </p:nvSpPr>
        <p:spPr>
          <a:xfrm>
            <a:off x="4750904" y="5172037"/>
            <a:ext cx="7295322" cy="1685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B55B0-F990-3840-8796-E4299B1FF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2614994"/>
            <a:ext cx="7680063" cy="396321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33AA8-888E-4DA5-B13E-3C6064B1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475" y="1334230"/>
            <a:ext cx="11375258" cy="13070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DataX</a:t>
            </a:r>
            <a:r>
              <a:rPr lang="en-US" sz="2800" dirty="0"/>
              <a:t> is a cyberinfrastructure to enable sharing data, software, computing services, instruments, educational materials, and other resources for PT2050</a:t>
            </a:r>
          </a:p>
          <a:p>
            <a:pPr marL="0" indent="0">
              <a:buNone/>
            </a:pPr>
            <a:endParaRPr lang="en-US" sz="2600" b="1" dirty="0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D041C-DA44-6B4C-9685-2EC761FB010E}"/>
              </a:ext>
            </a:extLst>
          </p:cNvPr>
          <p:cNvSpPr/>
          <p:nvPr/>
        </p:nvSpPr>
        <p:spPr>
          <a:xfrm>
            <a:off x="8124419" y="3038776"/>
            <a:ext cx="37543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Capabilities center on four areas that complement one another and build towards a cohesive system of services to accelerate knowledge generation &amp; discovery.</a:t>
            </a:r>
          </a:p>
        </p:txBody>
      </p:sp>
    </p:spTree>
    <p:extLst>
      <p:ext uri="{BB962C8B-B14F-4D97-AF65-F5344CB8AC3E}">
        <p14:creationId xmlns:p14="http://schemas.microsoft.com/office/powerpoint/2010/main" val="426321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1625233" y="87622"/>
            <a:ext cx="10566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µP-STREAM - Adaptive Sensing &amp; Edge Computing for Resilience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33AA8-888E-4DA5-B13E-3C6064B1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8799" y="1471264"/>
            <a:ext cx="6108683" cy="103232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truth observation networks connect to the edge</a:t>
            </a:r>
          </a:p>
          <a:p>
            <a:pPr marL="0" indent="0">
              <a:buNone/>
            </a:pPr>
            <a:endParaRPr lang="en-US" sz="2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241A64-5AEC-F846-B949-81DB7D067BAD}"/>
              </a:ext>
            </a:extLst>
          </p:cNvPr>
          <p:cNvGrpSpPr/>
          <p:nvPr/>
        </p:nvGrpSpPr>
        <p:grpSpPr>
          <a:xfrm>
            <a:off x="313267" y="240862"/>
            <a:ext cx="1311966" cy="1126498"/>
            <a:chOff x="2007742" y="2796597"/>
            <a:chExt cx="1623315" cy="17923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267F9E-DC0C-9947-80F8-CA1F368C1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7" t="15631" r="16727" b="18315"/>
            <a:stretch/>
          </p:blipFill>
          <p:spPr>
            <a:xfrm>
              <a:off x="2007742" y="2796597"/>
              <a:ext cx="1623315" cy="1792302"/>
            </a:xfrm>
            <a:prstGeom prst="rect">
              <a:avLst/>
            </a:prstGeom>
          </p:spPr>
        </p:pic>
        <p:sp>
          <p:nvSpPr>
            <p:cNvPr id="10" name="Donut 9">
              <a:extLst>
                <a:ext uri="{FF2B5EF4-FFF2-40B4-BE49-F238E27FC236}">
                  <a16:creationId xmlns:a16="http://schemas.microsoft.com/office/drawing/2014/main" id="{8FFF415C-75EA-0E41-94A8-61E17CD58FE4}"/>
                </a:ext>
              </a:extLst>
            </p:cNvPr>
            <p:cNvSpPr/>
            <p:nvPr/>
          </p:nvSpPr>
          <p:spPr>
            <a:xfrm>
              <a:off x="3061251" y="3543166"/>
              <a:ext cx="298785" cy="273460"/>
            </a:xfrm>
            <a:prstGeom prst="donut">
              <a:avLst/>
            </a:prstGeom>
            <a:solidFill>
              <a:srgbClr val="FBCB35"/>
            </a:solidFill>
            <a:ln w="31750">
              <a:solidFill>
                <a:srgbClr val="F8A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 descr="IMG_1050.jpg">
            <a:extLst>
              <a:ext uri="{FF2B5EF4-FFF2-40B4-BE49-F238E27FC236}">
                <a16:creationId xmlns:a16="http://schemas.microsoft.com/office/drawing/2014/main" id="{05540963-9332-1A42-991B-B75A1371CF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27451" b="14784"/>
          <a:stretch/>
        </p:blipFill>
        <p:spPr>
          <a:xfrm>
            <a:off x="8009266" y="4316985"/>
            <a:ext cx="4046608" cy="20772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E8F4AB-1EF7-B942-B7A2-E4AECBC7179F}"/>
              </a:ext>
            </a:extLst>
          </p:cNvPr>
          <p:cNvSpPr txBox="1">
            <a:spLocks/>
          </p:cNvSpPr>
          <p:nvPr/>
        </p:nvSpPr>
        <p:spPr bwMode="auto">
          <a:xfrm>
            <a:off x="4368799" y="2435401"/>
            <a:ext cx="7509934" cy="103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open data-streaming effort connects real-time observation from edge nodes.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E8C0DD-BCF8-8043-A441-E5B28F446BA0}"/>
              </a:ext>
            </a:extLst>
          </p:cNvPr>
          <p:cNvSpPr/>
          <p:nvPr/>
        </p:nvSpPr>
        <p:spPr>
          <a:xfrm>
            <a:off x="136126" y="5557651"/>
            <a:ext cx="94706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i="1" dirty="0"/>
          </a:p>
          <a:p>
            <a:r>
              <a:rPr lang="en-US" sz="2400" i="1" dirty="0"/>
              <a:t>*Shared Research </a:t>
            </a:r>
            <a:r>
              <a:rPr lang="en-US" sz="2400" i="1" dirty="0" err="1"/>
              <a:t>EarthCube</a:t>
            </a:r>
            <a:r>
              <a:rPr lang="en-US" sz="2400" i="1" dirty="0"/>
              <a:t> IS-GEO RCN, NSF </a:t>
            </a:r>
          </a:p>
          <a:p>
            <a:r>
              <a:rPr lang="en-US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award number 1632211</a:t>
            </a:r>
            <a:r>
              <a:rPr lang="en-US" sz="2400" dirty="0"/>
              <a:t>  |  </a:t>
            </a:r>
            <a:r>
              <a:rPr lang="en-US" sz="2400" dirty="0">
                <a:hlinkClick r:id="rId7"/>
              </a:rPr>
              <a:t>http://is-geo.org</a:t>
            </a:r>
            <a:endParaRPr lang="en-US" sz="2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2F3529-B2D3-614D-80D4-59664D6A5BB6}"/>
              </a:ext>
            </a:extLst>
          </p:cNvPr>
          <p:cNvSpPr txBox="1">
            <a:spLocks/>
          </p:cNvSpPr>
          <p:nvPr/>
        </p:nvSpPr>
        <p:spPr bwMode="auto">
          <a:xfrm>
            <a:off x="4353793" y="3661269"/>
            <a:ext cx="4993407" cy="279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 Micro-controller Platform </a:t>
            </a:r>
          </a:p>
          <a:p>
            <a:pPr marL="0" indent="0">
              <a:buNone/>
            </a:pPr>
            <a:r>
              <a:rPr lang="en-US" dirty="0"/>
              <a:t>for Sending Telemetry </a:t>
            </a:r>
          </a:p>
          <a:p>
            <a:pPr marL="0" indent="0">
              <a:buNone/>
            </a:pPr>
            <a:r>
              <a:rPr lang="en-US" dirty="0"/>
              <a:t>Real-time for </a:t>
            </a:r>
          </a:p>
          <a:p>
            <a:pPr marL="0" indent="0">
              <a:buNone/>
            </a:pPr>
            <a:r>
              <a:rPr lang="en-US" dirty="0"/>
              <a:t>Adaptive Models. 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78EE8-889A-4847-8F9F-706E658268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33" y="273433"/>
            <a:ext cx="2218159" cy="1922525"/>
          </a:xfrm>
          <a:prstGeom prst="rect">
            <a:avLst/>
          </a:prstGeom>
        </p:spPr>
      </p:pic>
      <p:pic>
        <p:nvPicPr>
          <p:cNvPr id="1026" name="Picture 2" descr="https://lh5.googleusercontent.com/JA9oaMKFDENabLv5BoUQlDVe2BxSHj6VW9DjH53-BC_si_DxeOIlxUZatu3sjiL5UL0ybJnwadDT5IyJpwTME2owaSZT46uBI5vCspjo75mWE_MIQxa3-PW3zHAB2EvxHjvxB4Im">
            <a:extLst>
              <a:ext uri="{FF2B5EF4-FFF2-40B4-BE49-F238E27FC236}">
                <a16:creationId xmlns:a16="http://schemas.microsoft.com/office/drawing/2014/main" id="{BC640F6F-A25E-3344-A9C2-40DAFF4C0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4"/>
          <a:stretch/>
        </p:blipFill>
        <p:spPr bwMode="auto">
          <a:xfrm>
            <a:off x="189917" y="1613087"/>
            <a:ext cx="395941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65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2772752" y="405676"/>
            <a:ext cx="9419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Faceted Frameworks – Organizing Concept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1576EE-6A5B-D546-9F48-5A6CD61E8E2C}"/>
              </a:ext>
            </a:extLst>
          </p:cNvPr>
          <p:cNvGrpSpPr/>
          <p:nvPr/>
        </p:nvGrpSpPr>
        <p:grpSpPr>
          <a:xfrm>
            <a:off x="753317" y="385798"/>
            <a:ext cx="1765802" cy="1621905"/>
            <a:chOff x="649866" y="150369"/>
            <a:chExt cx="1595349" cy="1418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9CCC0E-3578-F845-92C0-FE94B8D1E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11428" r="18628" b="31773"/>
            <a:stretch/>
          </p:blipFill>
          <p:spPr>
            <a:xfrm>
              <a:off x="649866" y="150369"/>
              <a:ext cx="1595349" cy="1418665"/>
            </a:xfrm>
            <a:prstGeom prst="rect">
              <a:avLst/>
            </a:prstGeom>
          </p:spPr>
        </p:pic>
        <p:sp>
          <p:nvSpPr>
            <p:cNvPr id="12" name="Donut 11">
              <a:extLst>
                <a:ext uri="{FF2B5EF4-FFF2-40B4-BE49-F238E27FC236}">
                  <a16:creationId xmlns:a16="http://schemas.microsoft.com/office/drawing/2014/main" id="{734703EC-28B0-994E-BE69-F335CEE5889F}"/>
                </a:ext>
              </a:extLst>
            </p:cNvPr>
            <p:cNvSpPr/>
            <p:nvPr/>
          </p:nvSpPr>
          <p:spPr>
            <a:xfrm>
              <a:off x="1177403" y="639292"/>
              <a:ext cx="482113" cy="455388"/>
            </a:xfrm>
            <a:prstGeom prst="donut">
              <a:avLst/>
            </a:prstGeom>
            <a:solidFill>
              <a:srgbClr val="2499A6"/>
            </a:solidFill>
            <a:ln w="66675">
              <a:solidFill>
                <a:srgbClr val="24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553FB2-128B-D446-8A6D-F66745E7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68" y="3319280"/>
            <a:ext cx="8316826" cy="35387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Recognize - Frame the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Diagnose - Define the context, key variables,  reference behaviors, decision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Model - Construct/Run Analysis Pipeline – run base case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Search- explore solution space, create solution catalog, set scenarios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Rank/Filter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Analyze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Adjudicate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Bargain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Recommendation/ Action / Decision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Iterate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8AF188B-0E03-AD4C-99F8-EB664558425D}"/>
              </a:ext>
            </a:extLst>
          </p:cNvPr>
          <p:cNvSpPr/>
          <p:nvPr/>
        </p:nvSpPr>
        <p:spPr>
          <a:xfrm flipV="1">
            <a:off x="3510285" y="2310472"/>
            <a:ext cx="1386672" cy="797011"/>
          </a:xfrm>
          <a:prstGeom prst="cloud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B458D5-51D9-4845-805A-6D64CD165991}"/>
              </a:ext>
            </a:extLst>
          </p:cNvPr>
          <p:cNvSpPr/>
          <p:nvPr/>
        </p:nvSpPr>
        <p:spPr>
          <a:xfrm>
            <a:off x="5557446" y="2608214"/>
            <a:ext cx="1133707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Diagnose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9BA27-400A-5046-83E0-8A7B107429F4}"/>
              </a:ext>
            </a:extLst>
          </p:cNvPr>
          <p:cNvSpPr/>
          <p:nvPr/>
        </p:nvSpPr>
        <p:spPr>
          <a:xfrm>
            <a:off x="7076461" y="2598166"/>
            <a:ext cx="948679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CC432-4242-984D-B463-5C949ECE302E}"/>
              </a:ext>
            </a:extLst>
          </p:cNvPr>
          <p:cNvSpPr/>
          <p:nvPr/>
        </p:nvSpPr>
        <p:spPr>
          <a:xfrm>
            <a:off x="7076461" y="1805194"/>
            <a:ext cx="948679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Search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BC263C-0357-AC42-913B-3856AEFCE9FA}"/>
              </a:ext>
            </a:extLst>
          </p:cNvPr>
          <p:cNvSpPr/>
          <p:nvPr/>
        </p:nvSpPr>
        <p:spPr>
          <a:xfrm>
            <a:off x="8300321" y="1805194"/>
            <a:ext cx="770616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C64E22-C62D-9A46-B116-E222D7EC48F9}"/>
              </a:ext>
            </a:extLst>
          </p:cNvPr>
          <p:cNvSpPr/>
          <p:nvPr/>
        </p:nvSpPr>
        <p:spPr>
          <a:xfrm>
            <a:off x="9852877" y="2999062"/>
            <a:ext cx="1021593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Bargain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1CF775-A439-A549-A29A-4BD510B1808A}"/>
              </a:ext>
            </a:extLst>
          </p:cNvPr>
          <p:cNvSpPr/>
          <p:nvPr/>
        </p:nvSpPr>
        <p:spPr>
          <a:xfrm>
            <a:off x="9845590" y="2237408"/>
            <a:ext cx="1028311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Judge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6DDCC7-9E67-2444-9D4B-4427DC8952C8}"/>
              </a:ext>
            </a:extLst>
          </p:cNvPr>
          <p:cNvSpPr/>
          <p:nvPr/>
        </p:nvSpPr>
        <p:spPr>
          <a:xfrm>
            <a:off x="11023797" y="2624788"/>
            <a:ext cx="948286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Choice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9F426B-4402-C048-BA6E-AFDC26AC8782}"/>
              </a:ext>
            </a:extLst>
          </p:cNvPr>
          <p:cNvCxnSpPr>
            <a:cxnSpLocks/>
            <a:stCxn id="31" idx="3"/>
            <a:endCxn id="15" idx="1"/>
          </p:cNvCxnSpPr>
          <p:nvPr/>
        </p:nvCxnSpPr>
        <p:spPr>
          <a:xfrm flipV="1">
            <a:off x="5283863" y="2795351"/>
            <a:ext cx="273583" cy="4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DEE1A1-861A-1D4B-9AF9-619707FD36AC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6691153" y="2785303"/>
            <a:ext cx="385308" cy="10048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89D18A-25D1-BB43-BCD2-7E5A150865DC}"/>
              </a:ext>
            </a:extLst>
          </p:cNvPr>
          <p:cNvCxnSpPr>
            <a:cxnSpLocks/>
            <a:stCxn id="16" idx="3"/>
            <a:endCxn id="35" idx="1"/>
          </p:cNvCxnSpPr>
          <p:nvPr/>
        </p:nvCxnSpPr>
        <p:spPr>
          <a:xfrm>
            <a:off x="8025140" y="2785303"/>
            <a:ext cx="777016" cy="7803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5C3132-DD01-B149-80A3-418E2341D0B9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7550801" y="2179468"/>
            <a:ext cx="0" cy="418698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79F6E1-8BC8-2D46-B943-C60DBBAAA70F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8025140" y="1992331"/>
            <a:ext cx="275181" cy="0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1CD230-F5F0-9B47-94EC-F9A111071594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685629" y="2179468"/>
            <a:ext cx="0" cy="620733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D1195C92-4B0D-C741-80CC-1D9CF1E1D8C5}"/>
              </a:ext>
            </a:extLst>
          </p:cNvPr>
          <p:cNvCxnSpPr>
            <a:cxnSpLocks/>
            <a:endCxn id="20" idx="1"/>
          </p:cNvCxnSpPr>
          <p:nvPr/>
        </p:nvCxnSpPr>
        <p:spPr>
          <a:xfrm rot="5400000" flipH="1" flipV="1">
            <a:off x="9516917" y="2545975"/>
            <a:ext cx="450102" cy="207243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CAF6B287-82DA-6A41-B697-04D39FCBE952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9514878" y="2848200"/>
            <a:ext cx="459724" cy="216274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F1DB32-0656-AD44-8150-A610002EFF46}"/>
              </a:ext>
            </a:extLst>
          </p:cNvPr>
          <p:cNvCxnSpPr>
            <a:cxnSpLocks/>
            <a:stCxn id="35" idx="3"/>
            <a:endCxn id="21" idx="1"/>
          </p:cNvCxnSpPr>
          <p:nvPr/>
        </p:nvCxnSpPr>
        <p:spPr>
          <a:xfrm>
            <a:off x="9823751" y="2793106"/>
            <a:ext cx="1200046" cy="1881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234A510-ADAD-8A4F-9BEF-D19164471FA1}"/>
              </a:ext>
            </a:extLst>
          </p:cNvPr>
          <p:cNvSpPr/>
          <p:nvPr/>
        </p:nvSpPr>
        <p:spPr>
          <a:xfrm>
            <a:off x="4513247" y="2613064"/>
            <a:ext cx="770616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Frame</a:t>
            </a: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994B3B31-DBA1-D444-817C-35BEC7257D54}"/>
              </a:ext>
            </a:extLst>
          </p:cNvPr>
          <p:cNvCxnSpPr>
            <a:cxnSpLocks/>
          </p:cNvCxnSpPr>
          <p:nvPr/>
        </p:nvCxnSpPr>
        <p:spPr>
          <a:xfrm rot="5400000" flipH="1">
            <a:off x="8225902" y="-125511"/>
            <a:ext cx="10030" cy="6245894"/>
          </a:xfrm>
          <a:prstGeom prst="curvedConnector3">
            <a:avLst>
              <a:gd name="adj1" fmla="val -9191785"/>
            </a:avLst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92D2A02-AECB-D54C-B66A-EE61D0F9A89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0359746" y="2611682"/>
            <a:ext cx="0" cy="208558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AE577F1-07A6-3F44-A74D-C68503BB4CE2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10362548" y="2792754"/>
            <a:ext cx="1126" cy="206308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F712EA1-7431-C549-A8DE-43F120469F1E}"/>
              </a:ext>
            </a:extLst>
          </p:cNvPr>
          <p:cNvSpPr/>
          <p:nvPr/>
        </p:nvSpPr>
        <p:spPr>
          <a:xfrm>
            <a:off x="8802156" y="2605969"/>
            <a:ext cx="1021595" cy="37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Analyze</a:t>
            </a:r>
          </a:p>
        </p:txBody>
      </p:sp>
    </p:spTree>
    <p:extLst>
      <p:ext uri="{BB962C8B-B14F-4D97-AF65-F5344CB8AC3E}">
        <p14:creationId xmlns:p14="http://schemas.microsoft.com/office/powerpoint/2010/main" val="65839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5C99AD7-7911-6A48-B7C8-379DDB2992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05" y="2235591"/>
            <a:ext cx="4394895" cy="244753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2772752" y="405676"/>
            <a:ext cx="94192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Integrated Modeling Service with Intelligent Reasoning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33AA8-888E-4DA5-B13E-3C6064B1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0" y="5888503"/>
            <a:ext cx="10871783" cy="593159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*</a:t>
            </a:r>
            <a:r>
              <a:rPr lang="en-US" sz="2400" i="1" dirty="0"/>
              <a:t>Shared research w/MINT| DARPA  World Modelers Program </a:t>
            </a:r>
          </a:p>
          <a:p>
            <a:pPr marL="0" indent="0">
              <a:buNone/>
            </a:pPr>
            <a:r>
              <a:rPr lang="en-US" sz="2400" i="1" dirty="0">
                <a:hlinkClick r:id="rId5"/>
              </a:rPr>
              <a:t>http://mint-project.info</a:t>
            </a:r>
            <a:endParaRPr lang="en-US" sz="2400" i="1" dirty="0"/>
          </a:p>
          <a:p>
            <a:pPr marL="0" indent="0">
              <a:buNone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600" b="1" dirty="0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1576EE-6A5B-D546-9F48-5A6CD61E8E2C}"/>
              </a:ext>
            </a:extLst>
          </p:cNvPr>
          <p:cNvGrpSpPr/>
          <p:nvPr/>
        </p:nvGrpSpPr>
        <p:grpSpPr>
          <a:xfrm>
            <a:off x="753317" y="385798"/>
            <a:ext cx="1765802" cy="1621905"/>
            <a:chOff x="649866" y="150369"/>
            <a:chExt cx="1595349" cy="1418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9CCC0E-3578-F845-92C0-FE94B8D1E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11428" r="18628" b="31773"/>
            <a:stretch/>
          </p:blipFill>
          <p:spPr>
            <a:xfrm>
              <a:off x="649866" y="150369"/>
              <a:ext cx="1595349" cy="1418665"/>
            </a:xfrm>
            <a:prstGeom prst="rect">
              <a:avLst/>
            </a:prstGeom>
          </p:spPr>
        </p:pic>
        <p:sp>
          <p:nvSpPr>
            <p:cNvPr id="12" name="Donut 11">
              <a:extLst>
                <a:ext uri="{FF2B5EF4-FFF2-40B4-BE49-F238E27FC236}">
                  <a16:creationId xmlns:a16="http://schemas.microsoft.com/office/drawing/2014/main" id="{734703EC-28B0-994E-BE69-F335CEE5889F}"/>
                </a:ext>
              </a:extLst>
            </p:cNvPr>
            <p:cNvSpPr/>
            <p:nvPr/>
          </p:nvSpPr>
          <p:spPr>
            <a:xfrm>
              <a:off x="1177403" y="639292"/>
              <a:ext cx="482113" cy="455388"/>
            </a:xfrm>
            <a:prstGeom prst="donut">
              <a:avLst/>
            </a:prstGeom>
            <a:solidFill>
              <a:srgbClr val="2499A6"/>
            </a:solidFill>
            <a:ln w="66675">
              <a:solidFill>
                <a:srgbClr val="24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C7D3BE-AE1E-B649-891C-E19585C2AD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9" y="2235591"/>
            <a:ext cx="2452135" cy="26147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756453-B477-684B-AC8F-98334F6239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31" y="2241048"/>
            <a:ext cx="3331410" cy="25705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603B8BA-5711-6341-BECD-75EB503E3D09}"/>
              </a:ext>
            </a:extLst>
          </p:cNvPr>
          <p:cNvSpPr/>
          <p:nvPr/>
        </p:nvSpPr>
        <p:spPr>
          <a:xfrm>
            <a:off x="8967537" y="4523873"/>
            <a:ext cx="1957720" cy="497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CFEFF6-82E9-FF43-9C7D-B66F61FB75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37" y="4428196"/>
            <a:ext cx="624520" cy="2876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68516E-2F6B-5C48-9C37-4CC20F26E2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9" y="4304432"/>
            <a:ext cx="624520" cy="287605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70C6D631-B035-F841-A18B-43DC6FBBF2E7}"/>
              </a:ext>
            </a:extLst>
          </p:cNvPr>
          <p:cNvSpPr/>
          <p:nvPr/>
        </p:nvSpPr>
        <p:spPr>
          <a:xfrm>
            <a:off x="2772594" y="4854873"/>
            <a:ext cx="1101575" cy="27401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DD3CFE2-6610-034D-ABA1-B6D36CC591BD}"/>
              </a:ext>
            </a:extLst>
          </p:cNvPr>
          <p:cNvSpPr/>
          <p:nvPr/>
        </p:nvSpPr>
        <p:spPr>
          <a:xfrm>
            <a:off x="7652259" y="4850298"/>
            <a:ext cx="1101575" cy="274013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FFDF46F-3799-7D47-91A5-6269861DCD56}"/>
              </a:ext>
            </a:extLst>
          </p:cNvPr>
          <p:cNvSpPr txBox="1">
            <a:spLocks/>
          </p:cNvSpPr>
          <p:nvPr/>
        </p:nvSpPr>
        <p:spPr bwMode="auto">
          <a:xfrm>
            <a:off x="273298" y="4690907"/>
            <a:ext cx="2459327" cy="4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Connect Data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EB460C4-8078-DF47-BF2A-3D482E1590C7}"/>
              </a:ext>
            </a:extLst>
          </p:cNvPr>
          <p:cNvSpPr txBox="1">
            <a:spLocks/>
          </p:cNvSpPr>
          <p:nvPr/>
        </p:nvSpPr>
        <p:spPr bwMode="auto">
          <a:xfrm>
            <a:off x="4246648" y="4683127"/>
            <a:ext cx="2459327" cy="4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To Models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DC58893-9A88-9346-9A08-8043C6204431}"/>
              </a:ext>
            </a:extLst>
          </p:cNvPr>
          <p:cNvSpPr txBox="1">
            <a:spLocks/>
          </p:cNvSpPr>
          <p:nvPr/>
        </p:nvSpPr>
        <p:spPr bwMode="auto">
          <a:xfrm>
            <a:off x="9279797" y="4738940"/>
            <a:ext cx="2805447" cy="4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&amp; Computing</a:t>
            </a:r>
          </a:p>
        </p:txBody>
      </p:sp>
    </p:spTree>
    <p:extLst>
      <p:ext uri="{BB962C8B-B14F-4D97-AF65-F5344CB8AC3E}">
        <p14:creationId xmlns:p14="http://schemas.microsoft.com/office/powerpoint/2010/main" val="268659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ABCD39-D046-D44A-A53B-6EDBFF198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118487"/>
            <a:ext cx="2109418" cy="210941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2186609" y="306284"/>
            <a:ext cx="7082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Participatory Interfaces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33AA8-888E-4DA5-B13E-3C6064B1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6608" y="954572"/>
            <a:ext cx="7082380" cy="151509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Knowledge comes in many forms and </a:t>
            </a:r>
            <a:r>
              <a:rPr lang="en-US" b="1" dirty="0" err="1"/>
              <a:t>DataX</a:t>
            </a:r>
            <a:r>
              <a:rPr lang="en-US" b="1" dirty="0"/>
              <a:t> is creating dynamic user interfaces to help understand &amp; share it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F6A05-00AD-E241-B5D9-7FBFDB8759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r="18188" b="25971"/>
          <a:stretch/>
        </p:blipFill>
        <p:spPr>
          <a:xfrm>
            <a:off x="9268990" y="319771"/>
            <a:ext cx="2609743" cy="2136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0C1E1-4936-9746-A518-83BDB41902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6" t="19717" r="19493" b="5353"/>
          <a:stretch/>
        </p:blipFill>
        <p:spPr>
          <a:xfrm>
            <a:off x="9268989" y="4074148"/>
            <a:ext cx="2609743" cy="2148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0AB6FF-763F-2046-8799-052A07895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9732" r="3485" b="17518"/>
          <a:stretch/>
        </p:blipFill>
        <p:spPr>
          <a:xfrm>
            <a:off x="9268988" y="2535694"/>
            <a:ext cx="2609744" cy="14519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E75660-F9BE-5243-8126-B721F2B5F1A7}"/>
              </a:ext>
            </a:extLst>
          </p:cNvPr>
          <p:cNvSpPr txBox="1">
            <a:spLocks/>
          </p:cNvSpPr>
          <p:nvPr/>
        </p:nvSpPr>
        <p:spPr bwMode="auto">
          <a:xfrm>
            <a:off x="313267" y="2549181"/>
            <a:ext cx="8955721" cy="400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Ushering in a new era of information delivery and interactivity by creating dashboard tools that combine science and informatics visualization.  </a:t>
            </a:r>
            <a:br>
              <a:rPr lang="en-US" dirty="0"/>
            </a:br>
            <a:endParaRPr lang="en-US" dirty="0"/>
          </a:p>
          <a:p>
            <a:pPr marL="0" indent="0">
              <a:buFont typeface="Arial" charset="0"/>
              <a:buNone/>
            </a:pPr>
            <a:r>
              <a:rPr lang="en-US" dirty="0"/>
              <a:t>Beginning with natural user interfaces and mixed reality technologies for delivering engaging and insight building interactions for groups of analysts and stakeholders. </a:t>
            </a:r>
          </a:p>
        </p:txBody>
      </p:sp>
    </p:spTree>
    <p:extLst>
      <p:ext uri="{BB962C8B-B14F-4D97-AF65-F5344CB8AC3E}">
        <p14:creationId xmlns:p14="http://schemas.microsoft.com/office/powerpoint/2010/main" val="34054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92" y="1914891"/>
            <a:ext cx="3493873" cy="1760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956" y="1225981"/>
            <a:ext cx="2166808" cy="183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6894" b="18420"/>
          <a:stretch/>
        </p:blipFill>
        <p:spPr>
          <a:xfrm>
            <a:off x="6646133" y="3858438"/>
            <a:ext cx="2207243" cy="1845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933" y="4480183"/>
            <a:ext cx="2364137" cy="1195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703" y="3925317"/>
            <a:ext cx="2849422" cy="1772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274" y="1161857"/>
            <a:ext cx="1501347" cy="1511995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230895" y="2682275"/>
            <a:ext cx="2326160" cy="28729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6481120" y="2960300"/>
            <a:ext cx="1909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User adjusts the weight of individual attributes to generate aggregate index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37024" y="3096481"/>
            <a:ext cx="2721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User can zoom in with lens to drill down through layered information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6724" y="5719203"/>
            <a:ext cx="24128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User can compose reports with </a:t>
            </a:r>
            <a:r>
              <a:rPr lang="en-US" sz="1350"/>
              <a:t>diverse interactive visualizations</a:t>
            </a:r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9113108" y="5719203"/>
            <a:ext cx="23724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Several users can interact in the same screen</a:t>
            </a:r>
            <a:endParaRPr lang="en-US" sz="135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336" y="1467201"/>
            <a:ext cx="2835875" cy="15958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92802" y="5719203"/>
            <a:ext cx="24589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Interactive display allows user to manipulate </a:t>
            </a:r>
            <a:r>
              <a:rPr lang="en-US" sz="1350"/>
              <a:t>the visualization</a:t>
            </a:r>
            <a:endParaRPr lang="en-US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2674919" y="1167330"/>
            <a:ext cx="33284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Index-Driven Exploration Interface Example </a:t>
            </a:r>
          </a:p>
          <a:p>
            <a:r>
              <a:rPr lang="en-US" sz="1350" b="1" dirty="0"/>
              <a:t>from [Pierce and Figueroa 2014]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37BD9D-49A0-A14D-B67F-49F4B9D44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118487"/>
            <a:ext cx="2109418" cy="21094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C8135E-2CEF-A24C-AB7E-2EA9A6855EFA}"/>
              </a:ext>
            </a:extLst>
          </p:cNvPr>
          <p:cNvSpPr/>
          <p:nvPr/>
        </p:nvSpPr>
        <p:spPr>
          <a:xfrm>
            <a:off x="2186609" y="306284"/>
            <a:ext cx="70823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Participatory Interfaces</a:t>
            </a:r>
          </a:p>
        </p:txBody>
      </p:sp>
    </p:spTree>
    <p:extLst>
      <p:ext uri="{BB962C8B-B14F-4D97-AF65-F5344CB8AC3E}">
        <p14:creationId xmlns:p14="http://schemas.microsoft.com/office/powerpoint/2010/main" val="316252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2425148" y="664090"/>
            <a:ext cx="9766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DOLCE – Digital Object Life Cycle Ecosystem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33AA8-888E-4DA5-B13E-3C6064B1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633" y="1929807"/>
            <a:ext cx="11565466" cy="238534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Knowledge resources to serve Texans today and in the future.</a:t>
            </a:r>
            <a:r>
              <a:rPr lang="en-US" dirty="0"/>
              <a:t>  </a:t>
            </a:r>
          </a:p>
          <a:p>
            <a:pPr marL="0" indent="0">
              <a:buNone/>
            </a:pPr>
            <a:r>
              <a:rPr lang="en-US" dirty="0"/>
              <a:t>Establishing best practices and partnerships to make data and digital assets complete products that are accessible, discoverable, and reproducible.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C766D-149F-0547-8860-2B3EDA2F3B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4" y="334008"/>
            <a:ext cx="1728096" cy="15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93D31-AFBF-9C46-BA80-AE6B686AD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17" y="3786589"/>
            <a:ext cx="5072382" cy="21727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E881FA-5371-9640-AF39-2DF30F2F3242}"/>
              </a:ext>
            </a:extLst>
          </p:cNvPr>
          <p:cNvSpPr/>
          <p:nvPr/>
        </p:nvSpPr>
        <p:spPr>
          <a:xfrm>
            <a:off x="253633" y="4300301"/>
            <a:ext cx="69025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Publishing PT2050 digital resources for use on current challenges &amp; archiving of data products and processes for use by future generations.</a:t>
            </a:r>
          </a:p>
        </p:txBody>
      </p:sp>
    </p:spTree>
    <p:extLst>
      <p:ext uri="{BB962C8B-B14F-4D97-AF65-F5344CB8AC3E}">
        <p14:creationId xmlns:p14="http://schemas.microsoft.com/office/powerpoint/2010/main" val="131531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5BDB5C-ABEB-3249-808C-0C0B9CC5B6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/>
          <a:stretch/>
        </p:blipFill>
        <p:spPr>
          <a:xfrm>
            <a:off x="6624907" y="1078490"/>
            <a:ext cx="2068176" cy="17473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93F445-91EE-A54B-A663-BBD236D85955}"/>
              </a:ext>
            </a:extLst>
          </p:cNvPr>
          <p:cNvGrpSpPr/>
          <p:nvPr/>
        </p:nvGrpSpPr>
        <p:grpSpPr>
          <a:xfrm>
            <a:off x="1386150" y="1495767"/>
            <a:ext cx="2638196" cy="2534778"/>
            <a:chOff x="3410411" y="2003948"/>
            <a:chExt cx="2638196" cy="25347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1B4A45-1EA8-FA48-95A5-FD64E78FB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21"/>
            <a:stretch/>
          </p:blipFill>
          <p:spPr>
            <a:xfrm>
              <a:off x="3721090" y="2126230"/>
              <a:ext cx="2327517" cy="22535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8292CB-D52E-9340-8539-F422AC4D7C3E}"/>
                </a:ext>
              </a:extLst>
            </p:cNvPr>
            <p:cNvSpPr txBox="1"/>
            <p:nvPr/>
          </p:nvSpPr>
          <p:spPr>
            <a:xfrm rot="2700138">
              <a:off x="4034798" y="2339820"/>
              <a:ext cx="943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1EA41A-DE9F-6F49-8634-8E217468419D}"/>
                </a:ext>
              </a:extLst>
            </p:cNvPr>
            <p:cNvSpPr txBox="1"/>
            <p:nvPr/>
          </p:nvSpPr>
          <p:spPr>
            <a:xfrm rot="2809161">
              <a:off x="4417844" y="3595072"/>
              <a:ext cx="1487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bg1"/>
                  </a:solidFill>
                </a:rPr>
                <a:t>Ecosystems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729994-B5A3-3140-9AAC-AC1732262976}"/>
                </a:ext>
              </a:extLst>
            </p:cNvPr>
            <p:cNvSpPr txBox="1"/>
            <p:nvPr/>
          </p:nvSpPr>
          <p:spPr>
            <a:xfrm rot="19043305">
              <a:off x="3410411" y="3576336"/>
              <a:ext cx="1362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Energy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E88161-8D0E-1348-AB57-F096E6BDD955}"/>
                </a:ext>
              </a:extLst>
            </p:cNvPr>
            <p:cNvSpPr txBox="1"/>
            <p:nvPr/>
          </p:nvSpPr>
          <p:spPr>
            <a:xfrm rot="18843562">
              <a:off x="5066152" y="2491195"/>
              <a:ext cx="13746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150" dirty="0">
                  <a:solidFill>
                    <a:schemeClr val="bg1"/>
                  </a:solidFill>
                </a:rPr>
                <a:t>Urban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32072DC-562E-5946-9857-934FD11AC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17" y="3614845"/>
            <a:ext cx="1489556" cy="137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4C8E215-3930-4445-B2C0-8F91C01DEBEA}"/>
              </a:ext>
            </a:extLst>
          </p:cNvPr>
          <p:cNvGrpSpPr/>
          <p:nvPr/>
        </p:nvGrpSpPr>
        <p:grpSpPr>
          <a:xfrm>
            <a:off x="296008" y="2258638"/>
            <a:ext cx="1090142" cy="1085196"/>
            <a:chOff x="2007742" y="2796597"/>
            <a:chExt cx="1623315" cy="1792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BB7745-EF19-4D43-BDEC-8923D7E00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7" t="15631" r="16727" b="18315"/>
            <a:stretch/>
          </p:blipFill>
          <p:spPr>
            <a:xfrm>
              <a:off x="2007742" y="2796597"/>
              <a:ext cx="1623315" cy="1792302"/>
            </a:xfrm>
            <a:prstGeom prst="rect">
              <a:avLst/>
            </a:prstGeom>
          </p:spPr>
        </p:pic>
        <p:sp>
          <p:nvSpPr>
            <p:cNvPr id="21" name="Donut 20">
              <a:extLst>
                <a:ext uri="{FF2B5EF4-FFF2-40B4-BE49-F238E27FC236}">
                  <a16:creationId xmlns:a16="http://schemas.microsoft.com/office/drawing/2014/main" id="{D76778FF-A59C-FB4F-8AD5-69C0362C15D7}"/>
                </a:ext>
              </a:extLst>
            </p:cNvPr>
            <p:cNvSpPr/>
            <p:nvPr/>
          </p:nvSpPr>
          <p:spPr>
            <a:xfrm>
              <a:off x="3061251" y="3543166"/>
              <a:ext cx="298785" cy="273460"/>
            </a:xfrm>
            <a:prstGeom prst="donut">
              <a:avLst/>
            </a:prstGeom>
            <a:solidFill>
              <a:srgbClr val="FBCB35"/>
            </a:solidFill>
            <a:ln w="31750">
              <a:solidFill>
                <a:srgbClr val="F8A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95C190-B4B6-4E48-A133-B7B76D829BE1}"/>
              </a:ext>
            </a:extLst>
          </p:cNvPr>
          <p:cNvGrpSpPr/>
          <p:nvPr/>
        </p:nvGrpSpPr>
        <p:grpSpPr>
          <a:xfrm>
            <a:off x="4427651" y="2020554"/>
            <a:ext cx="1595349" cy="1418665"/>
            <a:chOff x="6983342" y="109722"/>
            <a:chExt cx="1595349" cy="14186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2E7EF1-0A82-CA4D-AADB-8A899C050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11428" r="18628" b="31773"/>
            <a:stretch/>
          </p:blipFill>
          <p:spPr>
            <a:xfrm>
              <a:off x="6983342" y="109722"/>
              <a:ext cx="1595349" cy="1418665"/>
            </a:xfrm>
            <a:prstGeom prst="rect">
              <a:avLst/>
            </a:prstGeom>
          </p:spPr>
        </p:pic>
        <p:sp>
          <p:nvSpPr>
            <p:cNvPr id="22" name="Donut 21">
              <a:extLst>
                <a:ext uri="{FF2B5EF4-FFF2-40B4-BE49-F238E27FC236}">
                  <a16:creationId xmlns:a16="http://schemas.microsoft.com/office/drawing/2014/main" id="{BC276FB4-A80E-C34B-B192-D16F03EB70F7}"/>
                </a:ext>
              </a:extLst>
            </p:cNvPr>
            <p:cNvSpPr/>
            <p:nvPr/>
          </p:nvSpPr>
          <p:spPr>
            <a:xfrm>
              <a:off x="7506305" y="603016"/>
              <a:ext cx="482113" cy="455388"/>
            </a:xfrm>
            <a:prstGeom prst="donut">
              <a:avLst/>
            </a:prstGeom>
            <a:solidFill>
              <a:srgbClr val="2499A6"/>
            </a:solidFill>
            <a:ln w="66675">
              <a:solidFill>
                <a:srgbClr val="24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Google Shape;135;p23">
            <a:extLst>
              <a:ext uri="{FF2B5EF4-FFF2-40B4-BE49-F238E27FC236}">
                <a16:creationId xmlns:a16="http://schemas.microsoft.com/office/drawing/2014/main" id="{526683CB-8B48-DC42-B14A-3CE05960B643}"/>
              </a:ext>
            </a:extLst>
          </p:cNvPr>
          <p:cNvSpPr txBox="1"/>
          <p:nvPr/>
        </p:nvSpPr>
        <p:spPr>
          <a:xfrm>
            <a:off x="8889376" y="352561"/>
            <a:ext cx="3060196" cy="617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/>
            <a:endParaRPr lang="en-US" sz="1800" b="1" dirty="0">
              <a:solidFill>
                <a:schemeClr val="dk1"/>
              </a:solidFill>
            </a:endParaRPr>
          </a:p>
          <a:p>
            <a:pPr algn="ctr"/>
            <a:r>
              <a:rPr lang="en-US" sz="2400" b="1" dirty="0"/>
              <a:t>Open source,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 Platform-as-a-service </a:t>
            </a:r>
          </a:p>
          <a:p>
            <a:pPr algn="ctr"/>
            <a:r>
              <a:rPr lang="en-US" sz="2400" b="1" dirty="0"/>
              <a:t>for </a:t>
            </a:r>
          </a:p>
          <a:p>
            <a:pPr algn="ctr"/>
            <a:r>
              <a:rPr lang="en-US" sz="2400" b="1" dirty="0"/>
              <a:t>hybrid cloud computing,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Integrated modeling,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data management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and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reproducible science. </a:t>
            </a:r>
          </a:p>
          <a:p>
            <a:pPr lvl="2">
              <a:spcBef>
                <a:spcPts val="600"/>
              </a:spcBef>
              <a:buClr>
                <a:schemeClr val="dk1"/>
              </a:buClr>
              <a:buSzPts val="1400"/>
            </a:pP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018FC3AC-74C3-FC49-BFFF-AB8C5EFBF780}"/>
              </a:ext>
            </a:extLst>
          </p:cNvPr>
          <p:cNvSpPr/>
          <p:nvPr/>
        </p:nvSpPr>
        <p:spPr>
          <a:xfrm>
            <a:off x="1339351" y="2619993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64E3CAF-25C5-5C41-9D89-77787F96F1DD}"/>
              </a:ext>
            </a:extLst>
          </p:cNvPr>
          <p:cNvSpPr/>
          <p:nvPr/>
        </p:nvSpPr>
        <p:spPr>
          <a:xfrm>
            <a:off x="3807410" y="2682331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02F2AAF-B25A-5E4A-A83C-A634AED4F594}"/>
              </a:ext>
            </a:extLst>
          </p:cNvPr>
          <p:cNvSpPr/>
          <p:nvPr/>
        </p:nvSpPr>
        <p:spPr>
          <a:xfrm rot="20481687">
            <a:off x="6204306" y="1892373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6F7248CB-68A1-B448-9CD3-51B2AD5722EF}"/>
              </a:ext>
            </a:extLst>
          </p:cNvPr>
          <p:cNvSpPr/>
          <p:nvPr/>
        </p:nvSpPr>
        <p:spPr>
          <a:xfrm rot="2439597">
            <a:off x="6198526" y="3475524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5E3DE-6FE5-4544-BCC1-E16DA1D3C9FB}"/>
              </a:ext>
            </a:extLst>
          </p:cNvPr>
          <p:cNvSpPr txBox="1"/>
          <p:nvPr/>
        </p:nvSpPr>
        <p:spPr>
          <a:xfrm>
            <a:off x="96354" y="5112960"/>
            <a:ext cx="140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Adaptive Sensing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7235C7-8977-DD43-926E-0C1EC45C40B1}"/>
              </a:ext>
            </a:extLst>
          </p:cNvPr>
          <p:cNvSpPr txBox="1"/>
          <p:nvPr/>
        </p:nvSpPr>
        <p:spPr>
          <a:xfrm>
            <a:off x="2044160" y="5095022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DataX</a:t>
            </a:r>
            <a:r>
              <a:rPr lang="en-US" sz="2000" b="1" dirty="0"/>
              <a:t> Science Gateway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26A015-BFEF-9845-9960-CE80FFABCEEF}"/>
              </a:ext>
            </a:extLst>
          </p:cNvPr>
          <p:cNvSpPr txBox="1"/>
          <p:nvPr/>
        </p:nvSpPr>
        <p:spPr>
          <a:xfrm>
            <a:off x="4387155" y="5157360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Model Integration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95C7EE-A7B1-FA4F-AF74-B17B00815D93}"/>
              </a:ext>
            </a:extLst>
          </p:cNvPr>
          <p:cNvSpPr txBox="1"/>
          <p:nvPr/>
        </p:nvSpPr>
        <p:spPr>
          <a:xfrm>
            <a:off x="6821199" y="443101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Participatory  Interfaces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1709DA-8AAF-AD40-87F1-BA0E04F8F01F}"/>
              </a:ext>
            </a:extLst>
          </p:cNvPr>
          <p:cNvSpPr txBox="1"/>
          <p:nvPr/>
        </p:nvSpPr>
        <p:spPr>
          <a:xfrm>
            <a:off x="6662468" y="5112960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Digital Objects of Research </a:t>
            </a:r>
          </a:p>
        </p:txBody>
      </p:sp>
    </p:spTree>
    <p:extLst>
      <p:ext uri="{BB962C8B-B14F-4D97-AF65-F5344CB8AC3E}">
        <p14:creationId xmlns:p14="http://schemas.microsoft.com/office/powerpoint/2010/main" val="135820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E4EB99A-8EBE-E041-8825-04950A9DF980}"/>
              </a:ext>
            </a:extLst>
          </p:cNvPr>
          <p:cNvGrpSpPr/>
          <p:nvPr/>
        </p:nvGrpSpPr>
        <p:grpSpPr>
          <a:xfrm>
            <a:off x="4224142" y="3499301"/>
            <a:ext cx="1794154" cy="1627440"/>
            <a:chOff x="5218289" y="39109"/>
            <a:chExt cx="5354392" cy="40157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5B16B6-8F8B-7645-B662-1688957C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289" y="39109"/>
              <a:ext cx="5354392" cy="401579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A1AF89B-1D93-F34F-A898-9F023A3FE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0" t="43579" b="21708"/>
            <a:stretch/>
          </p:blipFill>
          <p:spPr>
            <a:xfrm>
              <a:off x="6316072" y="521509"/>
              <a:ext cx="2753711" cy="309121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75BDB5C-ABEB-3249-808C-0C0B9CC5B6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/>
          <a:stretch/>
        </p:blipFill>
        <p:spPr>
          <a:xfrm>
            <a:off x="6624907" y="1078490"/>
            <a:ext cx="2068176" cy="17473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93F445-91EE-A54B-A663-BBD236D85955}"/>
              </a:ext>
            </a:extLst>
          </p:cNvPr>
          <p:cNvGrpSpPr/>
          <p:nvPr/>
        </p:nvGrpSpPr>
        <p:grpSpPr>
          <a:xfrm>
            <a:off x="1386150" y="1495767"/>
            <a:ext cx="2638196" cy="2534778"/>
            <a:chOff x="3410411" y="2003948"/>
            <a:chExt cx="2638196" cy="25347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1B4A45-1EA8-FA48-95A5-FD64E78FB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21"/>
            <a:stretch/>
          </p:blipFill>
          <p:spPr>
            <a:xfrm>
              <a:off x="3721090" y="2126230"/>
              <a:ext cx="2327517" cy="22535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8292CB-D52E-9340-8539-F422AC4D7C3E}"/>
                </a:ext>
              </a:extLst>
            </p:cNvPr>
            <p:cNvSpPr txBox="1"/>
            <p:nvPr/>
          </p:nvSpPr>
          <p:spPr>
            <a:xfrm rot="2700138">
              <a:off x="4034798" y="2339820"/>
              <a:ext cx="943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1EA41A-DE9F-6F49-8634-8E217468419D}"/>
                </a:ext>
              </a:extLst>
            </p:cNvPr>
            <p:cNvSpPr txBox="1"/>
            <p:nvPr/>
          </p:nvSpPr>
          <p:spPr>
            <a:xfrm rot="2809161">
              <a:off x="4417844" y="3595072"/>
              <a:ext cx="1487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bg1"/>
                  </a:solidFill>
                </a:rPr>
                <a:t>Ecosystems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729994-B5A3-3140-9AAC-AC1732262976}"/>
                </a:ext>
              </a:extLst>
            </p:cNvPr>
            <p:cNvSpPr txBox="1"/>
            <p:nvPr/>
          </p:nvSpPr>
          <p:spPr>
            <a:xfrm rot="19043305">
              <a:off x="3410411" y="3576336"/>
              <a:ext cx="1362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Energy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E88161-8D0E-1348-AB57-F096E6BDD955}"/>
                </a:ext>
              </a:extLst>
            </p:cNvPr>
            <p:cNvSpPr txBox="1"/>
            <p:nvPr/>
          </p:nvSpPr>
          <p:spPr>
            <a:xfrm rot="18843562">
              <a:off x="5066152" y="2491195"/>
              <a:ext cx="13746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150" dirty="0">
                  <a:solidFill>
                    <a:schemeClr val="bg1"/>
                  </a:solidFill>
                </a:rPr>
                <a:t>Urban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32072DC-562E-5946-9857-934FD11AC9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17" y="3614845"/>
            <a:ext cx="1489556" cy="137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4C8E215-3930-4445-B2C0-8F91C01DEBEA}"/>
              </a:ext>
            </a:extLst>
          </p:cNvPr>
          <p:cNvGrpSpPr/>
          <p:nvPr/>
        </p:nvGrpSpPr>
        <p:grpSpPr>
          <a:xfrm>
            <a:off x="296008" y="2258638"/>
            <a:ext cx="1090142" cy="1085196"/>
            <a:chOff x="2007743" y="2796597"/>
            <a:chExt cx="1623316" cy="1792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BB7745-EF19-4D43-BDEC-8923D7E00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7" t="15631" r="16727" b="18315"/>
            <a:stretch/>
          </p:blipFill>
          <p:spPr>
            <a:xfrm>
              <a:off x="2007743" y="2796597"/>
              <a:ext cx="1623316" cy="1792302"/>
            </a:xfrm>
            <a:prstGeom prst="rect">
              <a:avLst/>
            </a:prstGeom>
          </p:spPr>
        </p:pic>
        <p:sp>
          <p:nvSpPr>
            <p:cNvPr id="21" name="Donut 20">
              <a:extLst>
                <a:ext uri="{FF2B5EF4-FFF2-40B4-BE49-F238E27FC236}">
                  <a16:creationId xmlns:a16="http://schemas.microsoft.com/office/drawing/2014/main" id="{D76778FF-A59C-FB4F-8AD5-69C0362C15D7}"/>
                </a:ext>
              </a:extLst>
            </p:cNvPr>
            <p:cNvSpPr/>
            <p:nvPr/>
          </p:nvSpPr>
          <p:spPr>
            <a:xfrm>
              <a:off x="3061251" y="3543166"/>
              <a:ext cx="298785" cy="273460"/>
            </a:xfrm>
            <a:prstGeom prst="donut">
              <a:avLst/>
            </a:prstGeom>
            <a:solidFill>
              <a:srgbClr val="FBCB35"/>
            </a:solidFill>
            <a:ln w="31750">
              <a:solidFill>
                <a:srgbClr val="F8A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95C190-B4B6-4E48-A133-B7B76D829BE1}"/>
              </a:ext>
            </a:extLst>
          </p:cNvPr>
          <p:cNvGrpSpPr/>
          <p:nvPr/>
        </p:nvGrpSpPr>
        <p:grpSpPr>
          <a:xfrm>
            <a:off x="4427651" y="2020554"/>
            <a:ext cx="1595349" cy="1418665"/>
            <a:chOff x="6983342" y="109722"/>
            <a:chExt cx="1595349" cy="14186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2E7EF1-0A82-CA4D-AADB-8A899C050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11428" r="18628" b="31773"/>
            <a:stretch/>
          </p:blipFill>
          <p:spPr>
            <a:xfrm>
              <a:off x="6983342" y="109722"/>
              <a:ext cx="1595349" cy="1418665"/>
            </a:xfrm>
            <a:prstGeom prst="rect">
              <a:avLst/>
            </a:prstGeom>
          </p:spPr>
        </p:pic>
        <p:sp>
          <p:nvSpPr>
            <p:cNvPr id="22" name="Donut 21">
              <a:extLst>
                <a:ext uri="{FF2B5EF4-FFF2-40B4-BE49-F238E27FC236}">
                  <a16:creationId xmlns:a16="http://schemas.microsoft.com/office/drawing/2014/main" id="{BC276FB4-A80E-C34B-B192-D16F03EB70F7}"/>
                </a:ext>
              </a:extLst>
            </p:cNvPr>
            <p:cNvSpPr/>
            <p:nvPr/>
          </p:nvSpPr>
          <p:spPr>
            <a:xfrm>
              <a:off x="7506305" y="603016"/>
              <a:ext cx="482113" cy="455388"/>
            </a:xfrm>
            <a:prstGeom prst="donut">
              <a:avLst/>
            </a:prstGeom>
            <a:solidFill>
              <a:srgbClr val="2499A6"/>
            </a:solidFill>
            <a:ln w="66675">
              <a:solidFill>
                <a:srgbClr val="24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Google Shape;135;p23">
            <a:extLst>
              <a:ext uri="{FF2B5EF4-FFF2-40B4-BE49-F238E27FC236}">
                <a16:creationId xmlns:a16="http://schemas.microsoft.com/office/drawing/2014/main" id="{526683CB-8B48-DC42-B14A-3CE05960B643}"/>
              </a:ext>
            </a:extLst>
          </p:cNvPr>
          <p:cNvSpPr txBox="1"/>
          <p:nvPr/>
        </p:nvSpPr>
        <p:spPr>
          <a:xfrm>
            <a:off x="9145308" y="3439219"/>
            <a:ext cx="2804263" cy="309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/>
            <a:endParaRPr lang="en-US" sz="1800" b="1" dirty="0">
              <a:solidFill>
                <a:schemeClr val="dk1"/>
              </a:solidFill>
            </a:endParaRP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Combining</a:t>
            </a: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Computational </a:t>
            </a: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Capabilities </a:t>
            </a: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with Information </a:t>
            </a: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for </a:t>
            </a: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Resiliency</a:t>
            </a:r>
          </a:p>
          <a:p>
            <a:pPr algn="ctr"/>
            <a:endParaRPr lang="en-US" sz="2800" b="1" dirty="0">
              <a:solidFill>
                <a:schemeClr val="dk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018FC3AC-74C3-FC49-BFFF-AB8C5EFBF780}"/>
              </a:ext>
            </a:extLst>
          </p:cNvPr>
          <p:cNvSpPr/>
          <p:nvPr/>
        </p:nvSpPr>
        <p:spPr>
          <a:xfrm>
            <a:off x="1339351" y="2619993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64E3CAF-25C5-5C41-9D89-77787F96F1DD}"/>
              </a:ext>
            </a:extLst>
          </p:cNvPr>
          <p:cNvSpPr/>
          <p:nvPr/>
        </p:nvSpPr>
        <p:spPr>
          <a:xfrm>
            <a:off x="3807410" y="2682331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02F2AAF-B25A-5E4A-A83C-A634AED4F594}"/>
              </a:ext>
            </a:extLst>
          </p:cNvPr>
          <p:cNvSpPr/>
          <p:nvPr/>
        </p:nvSpPr>
        <p:spPr>
          <a:xfrm rot="20481687">
            <a:off x="6204306" y="1892373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6F7248CB-68A1-B448-9CD3-51B2AD5722EF}"/>
              </a:ext>
            </a:extLst>
          </p:cNvPr>
          <p:cNvSpPr/>
          <p:nvPr/>
        </p:nvSpPr>
        <p:spPr>
          <a:xfrm rot="2439597">
            <a:off x="6198526" y="3475524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5E3DE-6FE5-4544-BCC1-E16DA1D3C9FB}"/>
              </a:ext>
            </a:extLst>
          </p:cNvPr>
          <p:cNvSpPr txBox="1"/>
          <p:nvPr/>
        </p:nvSpPr>
        <p:spPr>
          <a:xfrm>
            <a:off x="37075" y="6073093"/>
            <a:ext cx="140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Many Data Types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7235C7-8977-DD43-926E-0C1EC45C40B1}"/>
              </a:ext>
            </a:extLst>
          </p:cNvPr>
          <p:cNvSpPr txBox="1"/>
          <p:nvPr/>
        </p:nvSpPr>
        <p:spPr>
          <a:xfrm>
            <a:off x="1508302" y="5534561"/>
            <a:ext cx="2516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DataX</a:t>
            </a:r>
            <a:r>
              <a:rPr lang="en-US" sz="2000" b="1" dirty="0"/>
              <a:t> Science Gateway</a:t>
            </a:r>
          </a:p>
          <a:p>
            <a:pPr algn="ctr"/>
            <a:r>
              <a:rPr lang="en-US" sz="2000" b="1" dirty="0"/>
              <a:t>Data Transformations</a:t>
            </a:r>
          </a:p>
          <a:p>
            <a:pPr algn="ctr"/>
            <a:r>
              <a:rPr lang="en-US" sz="2000" b="1" dirty="0"/>
              <a:t>Foundational Core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26A015-BFEF-9845-9960-CE80FFABCEEF}"/>
              </a:ext>
            </a:extLst>
          </p:cNvPr>
          <p:cNvSpPr txBox="1"/>
          <p:nvPr/>
        </p:nvSpPr>
        <p:spPr>
          <a:xfrm>
            <a:off x="4350908" y="5516206"/>
            <a:ext cx="1840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Analyses &amp; Workflows</a:t>
            </a:r>
          </a:p>
          <a:p>
            <a:pPr algn="ctr"/>
            <a:r>
              <a:rPr lang="en-US" sz="2000" b="1" dirty="0"/>
              <a:t>Model Integration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95C7EE-A7B1-FA4F-AF74-B17B00815D93}"/>
              </a:ext>
            </a:extLst>
          </p:cNvPr>
          <p:cNvSpPr txBox="1"/>
          <p:nvPr/>
        </p:nvSpPr>
        <p:spPr>
          <a:xfrm>
            <a:off x="6661306" y="2544692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Participatory  Interfaces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1709DA-8AAF-AD40-87F1-BA0E04F8F01F}"/>
              </a:ext>
            </a:extLst>
          </p:cNvPr>
          <p:cNvSpPr txBox="1"/>
          <p:nvPr/>
        </p:nvSpPr>
        <p:spPr>
          <a:xfrm>
            <a:off x="6662468" y="5112960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Digital Objects of Research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71884D-CEE0-5247-878E-E68B389C72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16817" r="7810" b="19062"/>
          <a:stretch/>
        </p:blipFill>
        <p:spPr>
          <a:xfrm>
            <a:off x="233458" y="86390"/>
            <a:ext cx="1204438" cy="12193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51D8C9-CF8A-E846-A009-02E9F51D93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" y="4979748"/>
            <a:ext cx="1101755" cy="10933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7DE9538-068A-C74F-AF1A-EBC9FA2541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09" y="552006"/>
            <a:ext cx="1737772" cy="13033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1D07F1-8A13-2B44-8121-C86CBC50D3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" y="3307692"/>
            <a:ext cx="1290680" cy="1670291"/>
          </a:xfrm>
          <a:prstGeom prst="rect">
            <a:avLst/>
          </a:prstGeom>
        </p:spPr>
      </p:pic>
      <p:pic>
        <p:nvPicPr>
          <p:cNvPr id="42" name="WeatherStation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C53FAEDE-074E-8D48-9EF6-2C6EBC3B04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b="21928"/>
          <a:stretch/>
        </p:blipFill>
        <p:spPr>
          <a:xfrm>
            <a:off x="249459" y="1350052"/>
            <a:ext cx="976051" cy="9370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1028C8F-C8A3-F449-A202-63369CFE2B7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9732" r="3485" b="17518"/>
          <a:stretch/>
        </p:blipFill>
        <p:spPr>
          <a:xfrm>
            <a:off x="8644828" y="2488002"/>
            <a:ext cx="2088183" cy="1161799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5E78CC07-78B7-7142-BAAA-259419E97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277">
            <a:off x="9247263" y="1480288"/>
            <a:ext cx="1930724" cy="12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550650-A665-BB43-8CFB-1B780378640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3" y="234195"/>
            <a:ext cx="2516020" cy="131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D10FD-6095-DC40-AD30-5B1D608D66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27" y="5780849"/>
            <a:ext cx="2804263" cy="6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12AB-F2C7-F245-8C9F-B09E27144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638"/>
            <a:ext cx="10972800" cy="922247"/>
          </a:xfrm>
        </p:spPr>
        <p:txBody>
          <a:bodyPr/>
          <a:lstStyle/>
          <a:p>
            <a:r>
              <a:rPr lang="en-US" b="1" dirty="0">
                <a:solidFill>
                  <a:srgbClr val="BF5700"/>
                </a:solidFill>
              </a:rPr>
              <a:t>Bridging Barriers Program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CC93F4-1800-544E-91A1-EA9DC23DC568}"/>
              </a:ext>
            </a:extLst>
          </p:cNvPr>
          <p:cNvSpPr/>
          <p:nvPr/>
        </p:nvSpPr>
        <p:spPr>
          <a:xfrm>
            <a:off x="279400" y="708653"/>
            <a:ext cx="1155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initiative, which aims to bring together faculty and researchers from across campus to address critical and time-sensitive social, environmental, and humanitarian crises affecting our country and the world. (https://</a:t>
            </a:r>
            <a:r>
              <a:rPr lang="en-US" sz="2400" dirty="0" err="1"/>
              <a:t>bridgingbarriers.utexas.edu</a:t>
            </a:r>
            <a:r>
              <a:rPr lang="en-US" sz="2400" dirty="0"/>
              <a:t>/)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66142E-CC29-5F4B-A2D3-003E9FA73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857285"/>
            <a:ext cx="4064000" cy="1903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CFC9C-8948-504E-9E32-46CFF4AFA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07117"/>
            <a:ext cx="6648889" cy="2682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A351F5-1598-024D-A2ED-23337A095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075409"/>
            <a:ext cx="4064000" cy="2095141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1792B0B-09E9-4148-B821-86F8BA081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251271"/>
              </p:ext>
            </p:extLst>
          </p:nvPr>
        </p:nvGraphicFramePr>
        <p:xfrm>
          <a:off x="1225550" y="2377987"/>
          <a:ext cx="4889500" cy="4526282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4889500">
                  <a:extLst>
                    <a:ext uri="{9D8B030D-6E8A-4147-A177-3AD203B41FA5}">
                      <a16:colId xmlns:a16="http://schemas.microsoft.com/office/drawing/2014/main" val="2430161835"/>
                    </a:ext>
                  </a:extLst>
                </a:gridCol>
              </a:tblGrid>
              <a:tr h="9525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BF5700"/>
                          </a:solidFill>
                        </a:rPr>
                        <a:t>Planet Texas 2050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064943"/>
                  </a:ext>
                </a:extLst>
              </a:tr>
              <a:tr h="9525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BF5700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rgbClr val="BF57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044988"/>
                  </a:ext>
                </a:extLst>
              </a:tr>
              <a:tr h="952501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BF5700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BF5700"/>
                        </a:solidFill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BF57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682541"/>
                  </a:ext>
                </a:extLst>
              </a:tr>
              <a:tr h="95250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BF5700"/>
                          </a:solidFill>
                        </a:rPr>
                        <a:t>Others Projects To Be Announced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4305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F731CD3-FCF2-874F-A5D8-912806ABBD9D}"/>
              </a:ext>
            </a:extLst>
          </p:cNvPr>
          <p:cNvSpPr/>
          <p:nvPr/>
        </p:nvSpPr>
        <p:spPr>
          <a:xfrm>
            <a:off x="7936053" y="3773222"/>
            <a:ext cx="35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F5700"/>
                </a:solidFill>
              </a:rPr>
              <a:t>Whole Communities–Whole Health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A18084-4BA3-1841-9012-6F9F689CF194}"/>
              </a:ext>
            </a:extLst>
          </p:cNvPr>
          <p:cNvSpPr/>
          <p:nvPr/>
        </p:nvSpPr>
        <p:spPr>
          <a:xfrm>
            <a:off x="9039863" y="6170550"/>
            <a:ext cx="15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BF5700"/>
                </a:solidFill>
              </a:rPr>
              <a:t>Good Systems</a:t>
            </a:r>
          </a:p>
        </p:txBody>
      </p:sp>
    </p:spTree>
    <p:extLst>
      <p:ext uri="{BB962C8B-B14F-4D97-AF65-F5344CB8AC3E}">
        <p14:creationId xmlns:p14="http://schemas.microsoft.com/office/powerpoint/2010/main" val="112223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A1404-397C-1843-A78A-F3509A7B9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42" y="0"/>
            <a:ext cx="88750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4FBB2-7F82-4442-8A57-3B083029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329" y="151244"/>
            <a:ext cx="5631329" cy="2668155"/>
          </a:xfrm>
        </p:spPr>
        <p:txBody>
          <a:bodyPr/>
          <a:lstStyle/>
          <a:p>
            <a:r>
              <a:rPr lang="en-US" sz="4000" b="1" dirty="0">
                <a:solidFill>
                  <a:srgbClr val="BF5700"/>
                </a:solidFill>
              </a:rPr>
              <a:t>Cyberinfrastructure to accelerate knowledge-centered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71753-51CB-4DB3-840E-3C851C37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329" y="5208156"/>
            <a:ext cx="4793129" cy="164984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Learn more by contacting:</a:t>
            </a:r>
          </a:p>
          <a:p>
            <a:pPr marL="0" indent="0" algn="ctr">
              <a:buNone/>
            </a:pPr>
            <a:r>
              <a:rPr lang="en-US" sz="2800" dirty="0">
                <a:hlinkClick r:id="rId4"/>
              </a:rPr>
              <a:t>spierce@tacc.utexas.edu</a:t>
            </a:r>
            <a:r>
              <a:rPr lang="en-US" sz="2800" dirty="0"/>
              <a:t> or </a:t>
            </a:r>
            <a:r>
              <a:rPr lang="en-US" sz="2800" dirty="0">
                <a:hlinkClick r:id="rId5"/>
              </a:rPr>
              <a:t>jpowell@tacc.utexas.edu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54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886" y="6490835"/>
            <a:ext cx="2186847" cy="295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2772752" y="405676"/>
            <a:ext cx="94192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BF5700"/>
                </a:solidFill>
              </a:rPr>
              <a:t>Integrated Modeling Service with Intelligent Reasoning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E33AA8-888E-4DA5-B13E-3C6064B1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0" y="5888503"/>
            <a:ext cx="10871783" cy="593159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*</a:t>
            </a:r>
            <a:r>
              <a:rPr lang="en-US" sz="2400" i="1" dirty="0"/>
              <a:t>Shared research w/MINT| DARPA  World Modelers Program </a:t>
            </a:r>
          </a:p>
          <a:p>
            <a:pPr marL="0" indent="0">
              <a:buNone/>
            </a:pPr>
            <a:r>
              <a:rPr lang="en-US" sz="2400" i="1" dirty="0">
                <a:hlinkClick r:id="rId4"/>
              </a:rPr>
              <a:t>http://mint-project.info</a:t>
            </a:r>
            <a:endParaRPr lang="en-US" sz="2400" i="1" dirty="0"/>
          </a:p>
          <a:p>
            <a:pPr marL="0" indent="0">
              <a:buNone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600" b="1" dirty="0"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1576EE-6A5B-D546-9F48-5A6CD61E8E2C}"/>
              </a:ext>
            </a:extLst>
          </p:cNvPr>
          <p:cNvGrpSpPr/>
          <p:nvPr/>
        </p:nvGrpSpPr>
        <p:grpSpPr>
          <a:xfrm>
            <a:off x="753317" y="385798"/>
            <a:ext cx="1765802" cy="1621905"/>
            <a:chOff x="649866" y="150369"/>
            <a:chExt cx="1595349" cy="1418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9CCC0E-3578-F845-92C0-FE94B8D1E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11428" r="18628" b="31773"/>
            <a:stretch/>
          </p:blipFill>
          <p:spPr>
            <a:xfrm>
              <a:off x="649866" y="150369"/>
              <a:ext cx="1595349" cy="1418665"/>
            </a:xfrm>
            <a:prstGeom prst="rect">
              <a:avLst/>
            </a:prstGeom>
          </p:spPr>
        </p:pic>
        <p:sp>
          <p:nvSpPr>
            <p:cNvPr id="12" name="Donut 11">
              <a:extLst>
                <a:ext uri="{FF2B5EF4-FFF2-40B4-BE49-F238E27FC236}">
                  <a16:creationId xmlns:a16="http://schemas.microsoft.com/office/drawing/2014/main" id="{734703EC-28B0-994E-BE69-F335CEE5889F}"/>
                </a:ext>
              </a:extLst>
            </p:cNvPr>
            <p:cNvSpPr/>
            <p:nvPr/>
          </p:nvSpPr>
          <p:spPr>
            <a:xfrm>
              <a:off x="1177403" y="639292"/>
              <a:ext cx="482113" cy="455388"/>
            </a:xfrm>
            <a:prstGeom prst="donut">
              <a:avLst/>
            </a:prstGeom>
            <a:solidFill>
              <a:srgbClr val="2499A6"/>
            </a:solidFill>
            <a:ln w="66675">
              <a:solidFill>
                <a:srgbClr val="24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878F77B-B2EB-7F4B-B754-AAC686827A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1627346"/>
            <a:ext cx="7590285" cy="42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9CE562-4DC4-C642-8F63-B3E8B2053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5" y="820903"/>
            <a:ext cx="7180613" cy="59392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245" y="1697014"/>
            <a:ext cx="6888387" cy="3154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Texas' population will nearly double by the year 2050.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We will experience more extreme weather events: more floods, more droughts, and more heat.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We need to better manage our state’s </a:t>
            </a:r>
            <a:br>
              <a:rPr lang="en-US" sz="2400" dirty="0"/>
            </a:br>
            <a:r>
              <a:rPr lang="en-US" sz="2400" dirty="0"/>
              <a:t>resources to support these demands.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4800" b="1" dirty="0">
                <a:solidFill>
                  <a:srgbClr val="CD6B00"/>
                </a:solidFill>
              </a:rPr>
              <a:t>Making Texas resilient is our grand challenge.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F4EA691-9BDB-194D-B4F4-64E9A91C6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46" y="270406"/>
            <a:ext cx="5573160" cy="7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44" y="405120"/>
            <a:ext cx="8229600" cy="575072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Challenges for Texas in 2050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01514" y="1539652"/>
            <a:ext cx="233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 of Life</a:t>
            </a:r>
          </a:p>
        </p:txBody>
      </p:sp>
      <p:sp>
        <p:nvSpPr>
          <p:cNvPr id="7" name="Right Brace 6"/>
          <p:cNvSpPr/>
          <p:nvPr/>
        </p:nvSpPr>
        <p:spPr>
          <a:xfrm>
            <a:off x="3276601" y="2234474"/>
            <a:ext cx="424040" cy="280964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8229600" y="2184998"/>
            <a:ext cx="447744" cy="280964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3016" y="1517452"/>
            <a:ext cx="1088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2600" y="2396893"/>
            <a:ext cx="1524000" cy="702505"/>
          </a:xfrm>
          <a:prstGeom prst="roundRect">
            <a:avLst>
              <a:gd name="adj" fmla="val 3449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Change</a:t>
            </a:r>
          </a:p>
        </p:txBody>
      </p:sp>
      <p:sp>
        <p:nvSpPr>
          <p:cNvPr id="12" name="Plus 11"/>
          <p:cNvSpPr/>
          <p:nvPr/>
        </p:nvSpPr>
        <p:spPr>
          <a:xfrm>
            <a:off x="2222525" y="3327996"/>
            <a:ext cx="520677" cy="509762"/>
          </a:xfrm>
          <a:prstGeom prst="mathPlus">
            <a:avLst>
              <a:gd name="adj1" fmla="val 1160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52600" y="4044577"/>
            <a:ext cx="1524000" cy="702505"/>
          </a:xfrm>
          <a:prstGeom prst="roundRect">
            <a:avLst>
              <a:gd name="adj" fmla="val 34498"/>
            </a:avLst>
          </a:prstGeom>
          <a:solidFill>
            <a:srgbClr val="D61C47"/>
          </a:solidFill>
          <a:ln>
            <a:solidFill>
              <a:srgbClr val="C013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7939" y="1495664"/>
            <a:ext cx="227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Scientific pillars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43880" y="2265920"/>
            <a:ext cx="1500788" cy="690606"/>
          </a:xfrm>
          <a:prstGeom prst="roundRect">
            <a:avLst>
              <a:gd name="adj" fmla="val 21765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Urbanization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71858" y="3328388"/>
            <a:ext cx="1524000" cy="6906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32274" y="4384695"/>
            <a:ext cx="1524000" cy="690606"/>
          </a:xfrm>
          <a:prstGeom prst="roundRect">
            <a:avLst/>
          </a:prstGeom>
          <a:solidFill>
            <a:srgbClr val="92D050"/>
          </a:solidFill>
          <a:ln>
            <a:solidFill>
              <a:srgbClr val="79C8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Ecosystem Services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86200" y="3328388"/>
            <a:ext cx="1524000" cy="69060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</a:t>
            </a:r>
          </a:p>
        </p:txBody>
      </p:sp>
      <p:cxnSp>
        <p:nvCxnSpPr>
          <p:cNvPr id="19" name="Curved Connector 18"/>
          <p:cNvCxnSpPr/>
          <p:nvPr/>
        </p:nvCxnSpPr>
        <p:spPr>
          <a:xfrm rot="5400000" flipH="1" flipV="1">
            <a:off x="4400409" y="2562106"/>
            <a:ext cx="694654" cy="632936"/>
          </a:xfrm>
          <a:prstGeom prst="curvedConnector2">
            <a:avLst/>
          </a:prstGeom>
          <a:ln w="5715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6200000" flipV="1">
            <a:off x="6967998" y="2562106"/>
            <a:ext cx="694654" cy="632936"/>
          </a:xfrm>
          <a:prstGeom prst="curvedConnector2">
            <a:avLst/>
          </a:prstGeom>
          <a:ln w="5715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 flipH="1">
            <a:off x="4314144" y="4151273"/>
            <a:ext cx="694654" cy="632936"/>
          </a:xfrm>
          <a:prstGeom prst="curvedConnector2">
            <a:avLst/>
          </a:prstGeom>
          <a:ln w="5715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5400000">
            <a:off x="6881732" y="4151273"/>
            <a:ext cx="694654" cy="632936"/>
          </a:xfrm>
          <a:prstGeom prst="curvedConnector2">
            <a:avLst/>
          </a:prstGeom>
          <a:ln w="5715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Quad Arrow 23"/>
          <p:cNvSpPr/>
          <p:nvPr/>
        </p:nvSpPr>
        <p:spPr>
          <a:xfrm>
            <a:off x="5519562" y="3095897"/>
            <a:ext cx="1149429" cy="1149429"/>
          </a:xfrm>
          <a:prstGeom prst="quadArrow">
            <a:avLst>
              <a:gd name="adj1" fmla="val 6192"/>
              <a:gd name="adj2" fmla="val 10513"/>
              <a:gd name="adj3" fmla="val 15961"/>
            </a:avLst>
          </a:prstGeom>
          <a:solidFill>
            <a:schemeClr val="bg1">
              <a:lumMod val="50000"/>
            </a:schemeClr>
          </a:solidFill>
          <a:ln w="63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8818509" y="2341281"/>
            <a:ext cx="1697091" cy="259602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 health   &amp; well-being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security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equity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9520" y="5450401"/>
            <a:ext cx="598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challenges are complex, vital, and not going away.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9520" y="5834466"/>
            <a:ext cx="6110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Addressing them requires an interdisciplinary approach.</a:t>
            </a:r>
          </a:p>
        </p:txBody>
      </p:sp>
      <p:sp>
        <p:nvSpPr>
          <p:cNvPr id="29" name="TextBox 28"/>
          <p:cNvSpPr txBox="1"/>
          <p:nvPr/>
        </p:nvSpPr>
        <p:spPr>
          <a:xfrm rot="18678769">
            <a:off x="3385199" y="2171563"/>
            <a:ext cx="185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Processes &amp; feedbacks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39520" y="6201833"/>
            <a:ext cx="9260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Novel scientific approaches to processes, feedbacks, projections, planning. </a:t>
            </a:r>
          </a:p>
        </p:txBody>
      </p:sp>
    </p:spTree>
    <p:extLst>
      <p:ext uri="{BB962C8B-B14F-4D97-AF65-F5344CB8AC3E}">
        <p14:creationId xmlns:p14="http://schemas.microsoft.com/office/powerpoint/2010/main" val="402590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4" grpId="0"/>
      <p:bldP spid="9" grpId="0" animBg="1"/>
      <p:bldP spid="12" grpId="0" animBg="1"/>
      <p:bldP spid="17" grpId="0" animBg="1"/>
      <p:bldP spid="5" grpId="0"/>
      <p:bldP spid="13" grpId="0" animBg="1"/>
      <p:bldP spid="14" grpId="0" animBg="1"/>
      <p:bldP spid="15" grpId="0" animBg="1"/>
      <p:bldP spid="16" grpId="0" animBg="1"/>
      <p:bldP spid="24" grpId="0" animBg="1"/>
      <p:bldP spid="25" grpId="0" animBg="1"/>
      <p:bldP spid="3" grpId="0"/>
      <p:bldP spid="27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1B4A45-1EA8-FA48-95A5-FD64E78FB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8"/>
          <a:stretch/>
        </p:blipFill>
        <p:spPr>
          <a:xfrm>
            <a:off x="1907529" y="2686660"/>
            <a:ext cx="1978948" cy="1832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292CB-D52E-9340-8539-F422AC4D7C3E}"/>
              </a:ext>
            </a:extLst>
          </p:cNvPr>
          <p:cNvSpPr txBox="1"/>
          <p:nvPr/>
        </p:nvSpPr>
        <p:spPr>
          <a:xfrm>
            <a:off x="-136152" y="1729360"/>
            <a:ext cx="6234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</a:t>
            </a:r>
            <a:endParaRPr lang="en-US" sz="4800" b="1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EA41A-DE9F-6F49-8634-8E217468419D}"/>
              </a:ext>
            </a:extLst>
          </p:cNvPr>
          <p:cNvSpPr txBox="1"/>
          <p:nvPr/>
        </p:nvSpPr>
        <p:spPr>
          <a:xfrm>
            <a:off x="1050092" y="4479870"/>
            <a:ext cx="3874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Ecosystems</a:t>
            </a:r>
            <a:endParaRPr lang="en-US" sz="4800" b="1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29994-B5A3-3140-9AAC-AC1732262976}"/>
              </a:ext>
            </a:extLst>
          </p:cNvPr>
          <p:cNvSpPr txBox="1"/>
          <p:nvPr/>
        </p:nvSpPr>
        <p:spPr>
          <a:xfrm>
            <a:off x="-497791" y="3091416"/>
            <a:ext cx="249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</a:t>
            </a:r>
            <a:endParaRPr lang="en-US" sz="4800" b="1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88161-8D0E-1348-AB57-F096E6BDD955}"/>
              </a:ext>
            </a:extLst>
          </p:cNvPr>
          <p:cNvSpPr txBox="1"/>
          <p:nvPr/>
        </p:nvSpPr>
        <p:spPr>
          <a:xfrm>
            <a:off x="3972850" y="3141136"/>
            <a:ext cx="249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</a:t>
            </a:r>
            <a:endParaRPr lang="en-US" sz="4800" b="1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Google Shape;135;p23">
            <a:extLst>
              <a:ext uri="{FF2B5EF4-FFF2-40B4-BE49-F238E27FC236}">
                <a16:creationId xmlns:a16="http://schemas.microsoft.com/office/drawing/2014/main" id="{75B63218-A845-324A-8A5E-F106E8179FC1}"/>
              </a:ext>
            </a:extLst>
          </p:cNvPr>
          <p:cNvSpPr txBox="1"/>
          <p:nvPr/>
        </p:nvSpPr>
        <p:spPr>
          <a:xfrm>
            <a:off x="5221198" y="0"/>
            <a:ext cx="6728373" cy="622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/>
            <a:endParaRPr lang="en-US" sz="1800" b="1" dirty="0">
              <a:solidFill>
                <a:schemeClr val="dk1"/>
              </a:solidFill>
            </a:endParaRP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Create a cyberinfrastructure ecosystem that is an integral part of a knowledge center</a:t>
            </a:r>
          </a:p>
          <a:p>
            <a:pPr algn="ctr"/>
            <a:endParaRPr lang="en-US" sz="2800" b="1" dirty="0">
              <a:solidFill>
                <a:schemeClr val="dk1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Web-based platform that provides access to tools </a:t>
            </a:r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Integration of diverse data types</a:t>
            </a:r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Support end-to-end research workflows and the full research lifecycle, including data sharing/archiving</a:t>
            </a:r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Cloud-based tools that support streaming data</a:t>
            </a:r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Analysis and visualization</a:t>
            </a:r>
          </a:p>
          <a:p>
            <a:pPr lvl="2">
              <a:spcBef>
                <a:spcPts val="600"/>
              </a:spcBef>
              <a:buClr>
                <a:schemeClr val="dk1"/>
              </a:buClr>
              <a:buSzPts val="1400"/>
            </a:pP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55" name="Google Shape;136;p23">
            <a:extLst>
              <a:ext uri="{FF2B5EF4-FFF2-40B4-BE49-F238E27FC236}">
                <a16:creationId xmlns:a16="http://schemas.microsoft.com/office/drawing/2014/main" id="{8D46BCF6-1097-3B40-95AC-31B9906A99BE}"/>
              </a:ext>
            </a:extLst>
          </p:cNvPr>
          <p:cNvSpPr txBox="1"/>
          <p:nvPr/>
        </p:nvSpPr>
        <p:spPr>
          <a:xfrm>
            <a:off x="176011" y="415660"/>
            <a:ext cx="5191120" cy="87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2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BD582C"/>
                </a:solidFill>
                <a:latin typeface="+mj-lt"/>
                <a:ea typeface="Arial"/>
                <a:cs typeface="Arial"/>
                <a:sym typeface="Arial"/>
              </a:rPr>
              <a:t>PROJECT OBJECTIVES</a:t>
            </a:r>
            <a:endParaRPr sz="3600" b="1" i="0" u="none" strike="noStrike" cap="none" dirty="0">
              <a:solidFill>
                <a:srgbClr val="BD582C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E8C5D2C-82F9-9C4C-87F1-E6A032D08294}"/>
              </a:ext>
            </a:extLst>
          </p:cNvPr>
          <p:cNvSpPr/>
          <p:nvPr/>
        </p:nvSpPr>
        <p:spPr>
          <a:xfrm>
            <a:off x="0" y="5971462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US" sz="2800" dirty="0">
                <a:solidFill>
                  <a:schemeClr val="dk1"/>
                </a:solidFill>
              </a:rPr>
              <a:t>Sharing knowledge and insights with researchers, partners and stakeholders</a:t>
            </a:r>
          </a:p>
        </p:txBody>
      </p:sp>
    </p:spTree>
    <p:extLst>
      <p:ext uri="{BB962C8B-B14F-4D97-AF65-F5344CB8AC3E}">
        <p14:creationId xmlns:p14="http://schemas.microsoft.com/office/powerpoint/2010/main" val="333404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C4C1EC1-F768-3A44-85D8-0430E2284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7" y="1000062"/>
            <a:ext cx="2971800" cy="2228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908FBD-673A-3F48-AD89-FA2D32E7AD2B}"/>
              </a:ext>
            </a:extLst>
          </p:cNvPr>
          <p:cNvSpPr/>
          <p:nvPr/>
        </p:nvSpPr>
        <p:spPr>
          <a:xfrm>
            <a:off x="380999" y="3131246"/>
            <a:ext cx="5181600" cy="1680587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1B4A45-1EA8-FA48-95A5-FD64E78FB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8"/>
          <a:stretch/>
        </p:blipFill>
        <p:spPr>
          <a:xfrm>
            <a:off x="3601575" y="3221440"/>
            <a:ext cx="1651277" cy="1528894"/>
          </a:xfrm>
          <a:prstGeom prst="rect">
            <a:avLst/>
          </a:prstGeom>
        </p:spPr>
      </p:pic>
      <p:sp>
        <p:nvSpPr>
          <p:cNvPr id="54" name="Google Shape;135;p23">
            <a:extLst>
              <a:ext uri="{FF2B5EF4-FFF2-40B4-BE49-F238E27FC236}">
                <a16:creationId xmlns:a16="http://schemas.microsoft.com/office/drawing/2014/main" id="{75B63218-A845-324A-8A5E-F106E8179FC1}"/>
              </a:ext>
            </a:extLst>
          </p:cNvPr>
          <p:cNvSpPr txBox="1"/>
          <p:nvPr/>
        </p:nvSpPr>
        <p:spPr>
          <a:xfrm>
            <a:off x="8667643" y="1035057"/>
            <a:ext cx="3505200" cy="4931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/>
            <a:endParaRPr lang="en-US" sz="1800" b="1" dirty="0">
              <a:solidFill>
                <a:schemeClr val="dk1"/>
              </a:solidFill>
            </a:endParaRPr>
          </a:p>
          <a:p>
            <a:pPr algn="ctr"/>
            <a:r>
              <a:rPr lang="en-US" sz="2800" b="1" dirty="0">
                <a:solidFill>
                  <a:schemeClr val="dk1"/>
                </a:solidFill>
              </a:rPr>
              <a:t>A Digital Ecosystem</a:t>
            </a:r>
          </a:p>
          <a:p>
            <a:pPr algn="ctr"/>
            <a:endParaRPr lang="en-US" b="1" dirty="0">
              <a:solidFill>
                <a:schemeClr val="dk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A Data Portal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Data Collection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Federated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Analysis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Workflow Utilities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HPC Queuing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Visualization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Archiving</a:t>
            </a:r>
          </a:p>
        </p:txBody>
      </p:sp>
      <p:sp>
        <p:nvSpPr>
          <p:cNvPr id="55" name="Google Shape;136;p23">
            <a:extLst>
              <a:ext uri="{FF2B5EF4-FFF2-40B4-BE49-F238E27FC236}">
                <a16:creationId xmlns:a16="http://schemas.microsoft.com/office/drawing/2014/main" id="{8D46BCF6-1097-3B40-95AC-31B9906A99BE}"/>
              </a:ext>
            </a:extLst>
          </p:cNvPr>
          <p:cNvSpPr txBox="1"/>
          <p:nvPr/>
        </p:nvSpPr>
        <p:spPr>
          <a:xfrm>
            <a:off x="176010" y="415660"/>
            <a:ext cx="7367789" cy="87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2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BD582C"/>
                </a:solidFill>
                <a:latin typeface="+mj-lt"/>
                <a:ea typeface="Arial"/>
                <a:cs typeface="Arial"/>
                <a:sym typeface="Arial"/>
              </a:rPr>
              <a:t>What is a Cyberinfrastructure?</a:t>
            </a:r>
            <a:endParaRPr sz="3600" b="1" i="0" u="none" strike="noStrike" cap="none" dirty="0">
              <a:solidFill>
                <a:srgbClr val="BD582C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A995F9-AE50-A946-A8D8-AEE6DD71B45E}"/>
              </a:ext>
            </a:extLst>
          </p:cNvPr>
          <p:cNvSpPr/>
          <p:nvPr/>
        </p:nvSpPr>
        <p:spPr>
          <a:xfrm>
            <a:off x="381000" y="5003800"/>
            <a:ext cx="5181600" cy="1395896"/>
          </a:xfrm>
          <a:prstGeom prst="rect">
            <a:avLst/>
          </a:prstGeom>
          <a:solidFill>
            <a:srgbClr val="BF57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2FDA2F-1CE1-C64E-A5A4-5BB8E810D83F}"/>
              </a:ext>
            </a:extLst>
          </p:cNvPr>
          <p:cNvSpPr/>
          <p:nvPr/>
        </p:nvSpPr>
        <p:spPr>
          <a:xfrm>
            <a:off x="381000" y="1506819"/>
            <a:ext cx="5181600" cy="1395896"/>
          </a:xfrm>
          <a:prstGeom prst="rect">
            <a:avLst/>
          </a:prstGeom>
          <a:solidFill>
            <a:srgbClr val="6DB7C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Google Shape;135;p23">
            <a:extLst>
              <a:ext uri="{FF2B5EF4-FFF2-40B4-BE49-F238E27FC236}">
                <a16:creationId xmlns:a16="http://schemas.microsoft.com/office/drawing/2014/main" id="{BB288B8A-2170-D24F-AB2C-AD6B51A01C4F}"/>
              </a:ext>
            </a:extLst>
          </p:cNvPr>
          <p:cNvSpPr txBox="1"/>
          <p:nvPr/>
        </p:nvSpPr>
        <p:spPr>
          <a:xfrm>
            <a:off x="407803" y="4033533"/>
            <a:ext cx="3505200" cy="87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/>
            <a:endParaRPr lang="en-US" sz="1800" b="1" dirty="0">
              <a:solidFill>
                <a:schemeClr val="dk1"/>
              </a:solidFill>
            </a:endParaRPr>
          </a:p>
          <a:p>
            <a:r>
              <a:rPr lang="en-US" sz="2800" b="1" dirty="0">
                <a:solidFill>
                  <a:schemeClr val="dk1"/>
                </a:solidFill>
              </a:rPr>
              <a:t>Science Gateway</a:t>
            </a:r>
          </a:p>
        </p:txBody>
      </p:sp>
      <p:sp>
        <p:nvSpPr>
          <p:cNvPr id="14" name="Google Shape;135;p23">
            <a:extLst>
              <a:ext uri="{FF2B5EF4-FFF2-40B4-BE49-F238E27FC236}">
                <a16:creationId xmlns:a16="http://schemas.microsoft.com/office/drawing/2014/main" id="{7A0ECBAC-3E9D-4D42-BD4D-A8F754BCC617}"/>
              </a:ext>
            </a:extLst>
          </p:cNvPr>
          <p:cNvSpPr txBox="1"/>
          <p:nvPr/>
        </p:nvSpPr>
        <p:spPr>
          <a:xfrm>
            <a:off x="380998" y="5645881"/>
            <a:ext cx="5181601" cy="87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/>
            <a:endParaRPr lang="en-US" sz="1800" b="1" dirty="0">
              <a:solidFill>
                <a:schemeClr val="dk1"/>
              </a:solidFill>
            </a:endParaRPr>
          </a:p>
          <a:p>
            <a:r>
              <a:rPr lang="en-US" sz="2800" b="1" dirty="0">
                <a:solidFill>
                  <a:schemeClr val="dk1"/>
                </a:solidFill>
              </a:rPr>
              <a:t>Advanced Computing Resources</a:t>
            </a:r>
          </a:p>
        </p:txBody>
      </p:sp>
      <p:sp>
        <p:nvSpPr>
          <p:cNvPr id="15" name="Google Shape;135;p23">
            <a:extLst>
              <a:ext uri="{FF2B5EF4-FFF2-40B4-BE49-F238E27FC236}">
                <a16:creationId xmlns:a16="http://schemas.microsoft.com/office/drawing/2014/main" id="{97DBAE02-416D-0F44-BFD0-825A6C9BD679}"/>
              </a:ext>
            </a:extLst>
          </p:cNvPr>
          <p:cNvSpPr txBox="1"/>
          <p:nvPr/>
        </p:nvSpPr>
        <p:spPr>
          <a:xfrm>
            <a:off x="407803" y="1482600"/>
            <a:ext cx="3505200" cy="598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318209-8A20-7E4D-89A3-28343E6473F2}"/>
              </a:ext>
            </a:extLst>
          </p:cNvPr>
          <p:cNvSpPr/>
          <p:nvPr/>
        </p:nvSpPr>
        <p:spPr>
          <a:xfrm flipH="1">
            <a:off x="5714996" y="1506820"/>
            <a:ext cx="381003" cy="4892876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AFAC39-21C9-8345-BE46-CD02A4D99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18" y="3048189"/>
            <a:ext cx="2227253" cy="1161799"/>
          </a:xfrm>
          <a:prstGeom prst="rect">
            <a:avLst/>
          </a:prstGeom>
        </p:spPr>
      </p:pic>
      <p:sp>
        <p:nvSpPr>
          <p:cNvPr id="18" name="Google Shape;135;p23">
            <a:extLst>
              <a:ext uri="{FF2B5EF4-FFF2-40B4-BE49-F238E27FC236}">
                <a16:creationId xmlns:a16="http://schemas.microsoft.com/office/drawing/2014/main" id="{94F08FA9-B985-6F4C-8E39-A7A4C22F0501}"/>
              </a:ext>
            </a:extLst>
          </p:cNvPr>
          <p:cNvSpPr txBox="1"/>
          <p:nvPr/>
        </p:nvSpPr>
        <p:spPr>
          <a:xfrm rot="16200000">
            <a:off x="4166476" y="3686836"/>
            <a:ext cx="3505200" cy="598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dk1"/>
                </a:solidFill>
              </a:rPr>
              <a:t>Interfaces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0DB464-37FE-7744-9909-0FA15A90D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9732" r="3485" b="17518"/>
          <a:stretch/>
        </p:blipFill>
        <p:spPr>
          <a:xfrm>
            <a:off x="6358441" y="4218873"/>
            <a:ext cx="2088183" cy="11617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18E866-CD16-EA4A-8072-8CEBBFC076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16817" r="7810" b="19062"/>
          <a:stretch/>
        </p:blipFill>
        <p:spPr>
          <a:xfrm>
            <a:off x="485482" y="3208673"/>
            <a:ext cx="767721" cy="7772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0BDEC8-43DF-724C-B13D-9E7D58710E10}"/>
              </a:ext>
            </a:extLst>
          </p:cNvPr>
          <p:cNvGrpSpPr/>
          <p:nvPr/>
        </p:nvGrpSpPr>
        <p:grpSpPr>
          <a:xfrm>
            <a:off x="1434341" y="3208673"/>
            <a:ext cx="1536286" cy="874974"/>
            <a:chOff x="5218289" y="39109"/>
            <a:chExt cx="5354392" cy="401579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90B151-64D1-FF40-9A9B-46EF2834D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289" y="39109"/>
              <a:ext cx="5354392" cy="401579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DA409A-1847-E74D-8232-1A8AC195F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0" t="43579" b="21708"/>
            <a:stretch/>
          </p:blipFill>
          <p:spPr>
            <a:xfrm>
              <a:off x="6316072" y="521509"/>
              <a:ext cx="2753711" cy="309121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1B82282-F84B-8F4C-8753-0E26B3BC85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86" y="1659496"/>
            <a:ext cx="2377875" cy="1038373"/>
          </a:xfrm>
          <a:prstGeom prst="rect">
            <a:avLst/>
          </a:prstGeom>
        </p:spPr>
      </p:pic>
      <p:pic>
        <p:nvPicPr>
          <p:cNvPr id="25" name="Graphic 24" descr="Plug">
            <a:extLst>
              <a:ext uri="{FF2B5EF4-FFF2-40B4-BE49-F238E27FC236}">
                <a16:creationId xmlns:a16="http://schemas.microsoft.com/office/drawing/2014/main" id="{D42A5316-4953-F040-B53C-176A026A81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37713" y="5051919"/>
            <a:ext cx="914400" cy="914400"/>
          </a:xfrm>
          <a:prstGeom prst="rect">
            <a:avLst/>
          </a:prstGeom>
        </p:spPr>
      </p:pic>
      <p:pic>
        <p:nvPicPr>
          <p:cNvPr id="27" name="Graphic 26" descr="Server">
            <a:extLst>
              <a:ext uri="{FF2B5EF4-FFF2-40B4-BE49-F238E27FC236}">
                <a16:creationId xmlns:a16="http://schemas.microsoft.com/office/drawing/2014/main" id="{01196F4D-2816-6F46-B3A1-9E3B74698D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19936" y="5051919"/>
            <a:ext cx="914400" cy="914400"/>
          </a:xfrm>
          <a:prstGeom prst="rect">
            <a:avLst/>
          </a:prstGeom>
        </p:spPr>
      </p:pic>
      <p:pic>
        <p:nvPicPr>
          <p:cNvPr id="29" name="Graphic 28" descr="Cloud Computing">
            <a:extLst>
              <a:ext uri="{FF2B5EF4-FFF2-40B4-BE49-F238E27FC236}">
                <a16:creationId xmlns:a16="http://schemas.microsoft.com/office/drawing/2014/main" id="{8AC1655E-FC5C-384A-99D4-21B48E6C56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035799" y="5051919"/>
            <a:ext cx="914400" cy="914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E04BE35-EB92-B448-AC87-0AF78F5058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72" y="5606038"/>
            <a:ext cx="2804263" cy="6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5" descr="image0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819" y="1098807"/>
            <a:ext cx="3209925" cy="11096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rral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243" y="4844793"/>
            <a:ext cx="1838325" cy="1828800"/>
          </a:xfrm>
          <a:prstGeom prst="rect">
            <a:avLst/>
          </a:prstGeom>
          <a:ln w="381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071" y="204625"/>
            <a:ext cx="10952375" cy="80941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charset="-128"/>
              </a:rPr>
              <a:t>Advanced Computing Resources - TACC Systems</a:t>
            </a:r>
            <a:endParaRPr lang="en-US" dirty="0"/>
          </a:p>
        </p:txBody>
      </p:sp>
      <p:pic>
        <p:nvPicPr>
          <p:cNvPr id="10" name="Picture 9" descr="hikari-overview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130" y="1083929"/>
            <a:ext cx="2090665" cy="161351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90420" y="5178835"/>
            <a:ext cx="1322479" cy="365125"/>
          </a:xfrm>
        </p:spPr>
        <p:txBody>
          <a:bodyPr/>
          <a:lstStyle/>
          <a:p>
            <a:fld id="{65978192-CDEF-B14A-BB96-A32A71F9943C}" type="datetime1">
              <a:rPr lang="en-U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5/30/2019</a:t>
            </a:fld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pPr/>
              <a:t>7</a:t>
            </a:fld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71B5D4-EAB4-0542-976C-299567F123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1" y="933741"/>
            <a:ext cx="4142108" cy="1718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DD7DBE-13F1-0046-9F16-702108BE6028}"/>
              </a:ext>
            </a:extLst>
          </p:cNvPr>
          <p:cNvSpPr/>
          <p:nvPr/>
        </p:nvSpPr>
        <p:spPr>
          <a:xfrm>
            <a:off x="444681" y="1321992"/>
            <a:ext cx="3241948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Stampede-2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>
                <a:solidFill>
                  <a:srgbClr val="50F4FF"/>
                </a:solidFill>
              </a:rPr>
              <a:t> </a:t>
            </a:r>
            <a:r>
              <a:rPr lang="en-US" altLang="en-US" sz="1600" b="1" dirty="0">
                <a:solidFill>
                  <a:srgbClr val="50F4FF"/>
                </a:solidFill>
              </a:rPr>
              <a:t>#12 HPC system, 18PF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C4BDF-02E1-104E-B35A-5D41B5856234}"/>
              </a:ext>
            </a:extLst>
          </p:cNvPr>
          <p:cNvSpPr/>
          <p:nvPr/>
        </p:nvSpPr>
        <p:spPr>
          <a:xfrm>
            <a:off x="4605278" y="1120258"/>
            <a:ext cx="2762521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Lonestar 5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 Texas-focused HPC/HTC XC40 30,000 Intel Haswell cores 1.25 PF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988052-2A6C-F04C-9C29-A355A5F22721}"/>
              </a:ext>
            </a:extLst>
          </p:cNvPr>
          <p:cNvSpPr/>
          <p:nvPr/>
        </p:nvSpPr>
        <p:spPr>
          <a:xfrm>
            <a:off x="8798848" y="1190916"/>
            <a:ext cx="2513093" cy="1446550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rgbClr val="50F4FF"/>
                </a:solidFill>
              </a:rPr>
              <a:t>Hikari</a:t>
            </a:r>
            <a:endParaRPr lang="en-US" altLang="en-US" sz="2400" b="1" dirty="0">
              <a:solidFill>
                <a:srgbClr val="50F4FF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 Protected Data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Containers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10,000 Intel Haswell cores 400TF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1B2641-0E3B-1746-8A11-345C4CE9AF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206" y="5148451"/>
            <a:ext cx="2369097" cy="1569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69F9C-D623-5B41-BEC8-D5AD2B641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846" y="2835074"/>
            <a:ext cx="2865015" cy="19109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A008A9-3A3A-1249-9ADF-FE85BF1BB9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4" y="5647130"/>
            <a:ext cx="1253887" cy="830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C30D3E-72F3-384A-B39C-8DB1B87F0F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267" y="5054337"/>
            <a:ext cx="1892591" cy="126172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9102BDE-DF87-4242-B792-0A704B587501}"/>
              </a:ext>
            </a:extLst>
          </p:cNvPr>
          <p:cNvSpPr/>
          <p:nvPr/>
        </p:nvSpPr>
        <p:spPr>
          <a:xfrm>
            <a:off x="8732915" y="3805056"/>
            <a:ext cx="2513093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Jetstream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Science Cloud/HTC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VM Library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421F2-4EC9-9E41-94EB-889B2F208754}"/>
              </a:ext>
            </a:extLst>
          </p:cNvPr>
          <p:cNvSpPr/>
          <p:nvPr/>
        </p:nvSpPr>
        <p:spPr>
          <a:xfrm>
            <a:off x="-185072" y="5930726"/>
            <a:ext cx="1642285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Stallion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3E2602-B14E-664F-8BEC-83D25A05EB5C}"/>
              </a:ext>
            </a:extLst>
          </p:cNvPr>
          <p:cNvSpPr/>
          <p:nvPr/>
        </p:nvSpPr>
        <p:spPr>
          <a:xfrm>
            <a:off x="10216396" y="5794779"/>
            <a:ext cx="1642285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Lasso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3D4563-1BBA-CB4E-9188-0823B7580B60}"/>
              </a:ext>
            </a:extLst>
          </p:cNvPr>
          <p:cNvSpPr/>
          <p:nvPr/>
        </p:nvSpPr>
        <p:spPr>
          <a:xfrm>
            <a:off x="4474225" y="5293620"/>
            <a:ext cx="2890964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Ranch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Archive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30PB Disk Cache, 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0.5EB Tape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90A510-4BC1-5348-83B7-38719171946C}"/>
              </a:ext>
            </a:extLst>
          </p:cNvPr>
          <p:cNvSpPr/>
          <p:nvPr/>
        </p:nvSpPr>
        <p:spPr>
          <a:xfrm>
            <a:off x="1457213" y="5277501"/>
            <a:ext cx="2890964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Corral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Published Data,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Data services,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40PB Replicated Disk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682DA6-4548-A34B-A78F-1428713D9EE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4" y="3267367"/>
            <a:ext cx="4353089" cy="8489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E78AE-9295-BE4A-AEE4-872D722318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7756" y="2307602"/>
            <a:ext cx="3656487" cy="274171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28D58FD-1431-8749-AD8D-75A4D25034D0}"/>
              </a:ext>
            </a:extLst>
          </p:cNvPr>
          <p:cNvSpPr/>
          <p:nvPr/>
        </p:nvSpPr>
        <p:spPr>
          <a:xfrm>
            <a:off x="4454943" y="3941814"/>
            <a:ext cx="3241948" cy="107721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Under Construction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>
                <a:solidFill>
                  <a:srgbClr val="50F4FF"/>
                </a:solidFill>
              </a:rPr>
              <a:t> </a:t>
            </a:r>
            <a:r>
              <a:rPr lang="en-US" altLang="en-US" sz="1600" b="1" dirty="0">
                <a:solidFill>
                  <a:srgbClr val="50F4FF"/>
                </a:solidFill>
              </a:rPr>
              <a:t>Largest Academic system in the world, 41 PF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2DBAD4-E7AB-E148-AD6E-A8DE6CB559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184" y="5136488"/>
            <a:ext cx="2189733" cy="146055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11D2B58-F513-AB46-87A6-C338F912F173}"/>
              </a:ext>
            </a:extLst>
          </p:cNvPr>
          <p:cNvSpPr/>
          <p:nvPr/>
        </p:nvSpPr>
        <p:spPr>
          <a:xfrm>
            <a:off x="7926933" y="5019032"/>
            <a:ext cx="1920758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50F4FF"/>
                </a:solidFill>
              </a:rPr>
              <a:t>Rodeo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50F4FF"/>
                </a:solidFill>
              </a:rPr>
              <a:t>VM services for CI</a:t>
            </a:r>
          </a:p>
        </p:txBody>
      </p:sp>
    </p:spTree>
    <p:extLst>
      <p:ext uri="{BB962C8B-B14F-4D97-AF65-F5344CB8AC3E}">
        <p14:creationId xmlns:p14="http://schemas.microsoft.com/office/powerpoint/2010/main" val="389911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20A26E28-70B0-014A-8569-D737CEFEE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75" r="-3" b="8910"/>
          <a:stretch/>
        </p:blipFill>
        <p:spPr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3" name="Picture 12" descr="A group of people posing for a photo in front of a crowd&#10;&#10;Description automatically generated">
            <a:extLst>
              <a:ext uri="{FF2B5EF4-FFF2-40B4-BE49-F238E27FC236}">
                <a16:creationId xmlns:a16="http://schemas.microsoft.com/office/drawing/2014/main" id="{23A48142-A644-874D-80B4-9BE80FC0E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5" b="2979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0" name="Picture 4" descr="B1suAjPCcAATacu.jpg">
            <a:extLst>
              <a:ext uri="{FF2B5EF4-FFF2-40B4-BE49-F238E27FC236}">
                <a16:creationId xmlns:a16="http://schemas.microsoft.com/office/drawing/2014/main" id="{03BE7A51-B9C9-2C40-924C-F391744E8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32" r="14937"/>
          <a:stretch/>
        </p:blipFill>
        <p:spPr bwMode="auto"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880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All of These parts make a CI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021249"/>
            <a:ext cx="5707565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People – </a:t>
            </a:r>
            <a:r>
              <a:rPr lang="en-US" sz="2400" dirty="0">
                <a:solidFill>
                  <a:srgbClr val="000000"/>
                </a:solidFill>
              </a:rPr>
              <a:t>Not (just) CS but people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	with different backgrounds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Systems and Services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>
                <a:solidFill>
                  <a:srgbClr val="000000"/>
                </a:solidFill>
              </a:rPr>
              <a:t>(That’s often the easier part)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Capacity &amp; Services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Large scale modeling, data storage, visualization, networks, cloud computing, code optimization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</a:rPr>
              <a:t>Consulting, Curation and analysis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b="1" dirty="0">
                <a:solidFill>
                  <a:srgbClr val="000000"/>
                </a:solidFill>
              </a:rPr>
              <a:t>Portals and Gateways, Web service APIs, Training and Outreach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665856C-8762-A54A-B5BE-66DAE1EA6135}" type="datetime1">
              <a:rPr lang="en-US" sz="1200">
                <a:solidFill>
                  <a:srgbClr val="000000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5/30/2019</a:t>
            </a:fld>
            <a:endParaRPr lang="en-US" sz="1200">
              <a:solidFill>
                <a:srgbClr val="000000">
                  <a:alpha val="8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246220" y="6356350"/>
            <a:ext cx="21075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D57F1E4F-1CFF-5643-939E-217C01CDF565}" type="slidenum">
              <a:rPr lang="en-US" sz="12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0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5BDB5C-ABEB-3249-808C-0C0B9CC5B6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/>
          <a:stretch/>
        </p:blipFill>
        <p:spPr>
          <a:xfrm>
            <a:off x="7717107" y="1967490"/>
            <a:ext cx="2068176" cy="17473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93F445-91EE-A54B-A663-BBD236D85955}"/>
              </a:ext>
            </a:extLst>
          </p:cNvPr>
          <p:cNvGrpSpPr/>
          <p:nvPr/>
        </p:nvGrpSpPr>
        <p:grpSpPr>
          <a:xfrm>
            <a:off x="2478350" y="2384767"/>
            <a:ext cx="2638196" cy="2534778"/>
            <a:chOff x="3410411" y="2003948"/>
            <a:chExt cx="2638196" cy="25347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1B4A45-1EA8-FA48-95A5-FD64E78FB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21"/>
            <a:stretch/>
          </p:blipFill>
          <p:spPr>
            <a:xfrm>
              <a:off x="3721090" y="2126230"/>
              <a:ext cx="2327517" cy="22535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8292CB-D52E-9340-8539-F422AC4D7C3E}"/>
                </a:ext>
              </a:extLst>
            </p:cNvPr>
            <p:cNvSpPr txBox="1"/>
            <p:nvPr/>
          </p:nvSpPr>
          <p:spPr>
            <a:xfrm rot="2700138">
              <a:off x="4034798" y="2339820"/>
              <a:ext cx="943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bg1"/>
                  </a:solidFill>
                </a:rPr>
                <a:t>Water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1EA41A-DE9F-6F49-8634-8E217468419D}"/>
                </a:ext>
              </a:extLst>
            </p:cNvPr>
            <p:cNvSpPr txBox="1"/>
            <p:nvPr/>
          </p:nvSpPr>
          <p:spPr>
            <a:xfrm rot="2809161">
              <a:off x="4417844" y="3595072"/>
              <a:ext cx="1487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bg1"/>
                  </a:solidFill>
                </a:rPr>
                <a:t>Ecosystems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729994-B5A3-3140-9AAC-AC1732262976}"/>
                </a:ext>
              </a:extLst>
            </p:cNvPr>
            <p:cNvSpPr txBox="1"/>
            <p:nvPr/>
          </p:nvSpPr>
          <p:spPr>
            <a:xfrm rot="19043305">
              <a:off x="3410411" y="3576336"/>
              <a:ext cx="1362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spc="-1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Energy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E88161-8D0E-1348-AB57-F096E6BDD955}"/>
                </a:ext>
              </a:extLst>
            </p:cNvPr>
            <p:cNvSpPr txBox="1"/>
            <p:nvPr/>
          </p:nvSpPr>
          <p:spPr>
            <a:xfrm rot="18843562">
              <a:off x="5066152" y="2491195"/>
              <a:ext cx="13746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pc="-150" dirty="0">
                  <a:solidFill>
                    <a:schemeClr val="bg1"/>
                  </a:solidFill>
                </a:rPr>
                <a:t>Urban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32072DC-562E-5946-9857-934FD11AC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17" y="4503845"/>
            <a:ext cx="1489556" cy="13755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4C8E215-3930-4445-B2C0-8F91C01DEBEA}"/>
              </a:ext>
            </a:extLst>
          </p:cNvPr>
          <p:cNvGrpSpPr/>
          <p:nvPr/>
        </p:nvGrpSpPr>
        <p:grpSpPr>
          <a:xfrm>
            <a:off x="1388208" y="3147638"/>
            <a:ext cx="1090142" cy="1085196"/>
            <a:chOff x="2007742" y="2796597"/>
            <a:chExt cx="1623315" cy="1792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BB7745-EF19-4D43-BDEC-8923D7E00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7" t="15631" r="16727" b="18315"/>
            <a:stretch/>
          </p:blipFill>
          <p:spPr>
            <a:xfrm>
              <a:off x="2007742" y="2796597"/>
              <a:ext cx="1623315" cy="1792302"/>
            </a:xfrm>
            <a:prstGeom prst="rect">
              <a:avLst/>
            </a:prstGeom>
          </p:spPr>
        </p:pic>
        <p:sp>
          <p:nvSpPr>
            <p:cNvPr id="21" name="Donut 20">
              <a:extLst>
                <a:ext uri="{FF2B5EF4-FFF2-40B4-BE49-F238E27FC236}">
                  <a16:creationId xmlns:a16="http://schemas.microsoft.com/office/drawing/2014/main" id="{D76778FF-A59C-FB4F-8AD5-69C0362C15D7}"/>
                </a:ext>
              </a:extLst>
            </p:cNvPr>
            <p:cNvSpPr/>
            <p:nvPr/>
          </p:nvSpPr>
          <p:spPr>
            <a:xfrm>
              <a:off x="3061251" y="3543166"/>
              <a:ext cx="298785" cy="273460"/>
            </a:xfrm>
            <a:prstGeom prst="donut">
              <a:avLst/>
            </a:prstGeom>
            <a:solidFill>
              <a:srgbClr val="FBCB35"/>
            </a:solidFill>
            <a:ln w="31750">
              <a:solidFill>
                <a:srgbClr val="F8A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95C190-B4B6-4E48-A133-B7B76D829BE1}"/>
              </a:ext>
            </a:extLst>
          </p:cNvPr>
          <p:cNvGrpSpPr/>
          <p:nvPr/>
        </p:nvGrpSpPr>
        <p:grpSpPr>
          <a:xfrm>
            <a:off x="5519851" y="2909554"/>
            <a:ext cx="1595349" cy="1418665"/>
            <a:chOff x="6983342" y="109722"/>
            <a:chExt cx="1595349" cy="14186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2E7EF1-0A82-CA4D-AADB-8A899C050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11428" r="18628" b="31773"/>
            <a:stretch/>
          </p:blipFill>
          <p:spPr>
            <a:xfrm>
              <a:off x="6983342" y="109722"/>
              <a:ext cx="1595349" cy="1418665"/>
            </a:xfrm>
            <a:prstGeom prst="rect">
              <a:avLst/>
            </a:prstGeom>
          </p:spPr>
        </p:pic>
        <p:sp>
          <p:nvSpPr>
            <p:cNvPr id="22" name="Donut 21">
              <a:extLst>
                <a:ext uri="{FF2B5EF4-FFF2-40B4-BE49-F238E27FC236}">
                  <a16:creationId xmlns:a16="http://schemas.microsoft.com/office/drawing/2014/main" id="{BC276FB4-A80E-C34B-B192-D16F03EB70F7}"/>
                </a:ext>
              </a:extLst>
            </p:cNvPr>
            <p:cNvSpPr/>
            <p:nvPr/>
          </p:nvSpPr>
          <p:spPr>
            <a:xfrm>
              <a:off x="7506305" y="603016"/>
              <a:ext cx="482113" cy="455388"/>
            </a:xfrm>
            <a:prstGeom prst="donut">
              <a:avLst/>
            </a:prstGeom>
            <a:solidFill>
              <a:srgbClr val="2499A6"/>
            </a:solidFill>
            <a:ln w="66675">
              <a:solidFill>
                <a:srgbClr val="24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7" name="Right Arrow 26">
            <a:extLst>
              <a:ext uri="{FF2B5EF4-FFF2-40B4-BE49-F238E27FC236}">
                <a16:creationId xmlns:a16="http://schemas.microsoft.com/office/drawing/2014/main" id="{018FC3AC-74C3-FC49-BFFF-AB8C5EFBF780}"/>
              </a:ext>
            </a:extLst>
          </p:cNvPr>
          <p:cNvSpPr/>
          <p:nvPr/>
        </p:nvSpPr>
        <p:spPr>
          <a:xfrm>
            <a:off x="2431551" y="3508993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64E3CAF-25C5-5C41-9D89-77787F96F1DD}"/>
              </a:ext>
            </a:extLst>
          </p:cNvPr>
          <p:cNvSpPr/>
          <p:nvPr/>
        </p:nvSpPr>
        <p:spPr>
          <a:xfrm>
            <a:off x="4899610" y="3571331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02F2AAF-B25A-5E4A-A83C-A634AED4F594}"/>
              </a:ext>
            </a:extLst>
          </p:cNvPr>
          <p:cNvSpPr/>
          <p:nvPr/>
        </p:nvSpPr>
        <p:spPr>
          <a:xfrm rot="20481687">
            <a:off x="7296506" y="2781373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6F7248CB-68A1-B448-9CD3-51B2AD5722EF}"/>
              </a:ext>
            </a:extLst>
          </p:cNvPr>
          <p:cNvSpPr/>
          <p:nvPr/>
        </p:nvSpPr>
        <p:spPr>
          <a:xfrm rot="2439597">
            <a:off x="7290726" y="4364524"/>
            <a:ext cx="507462" cy="278642"/>
          </a:xfrm>
          <a:prstGeom prst="rightArrow">
            <a:avLst>
              <a:gd name="adj1" fmla="val 15640"/>
              <a:gd name="adj2" fmla="val 41929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5E3DE-6FE5-4544-BCC1-E16DA1D3C9FB}"/>
              </a:ext>
            </a:extLst>
          </p:cNvPr>
          <p:cNvSpPr txBox="1"/>
          <p:nvPr/>
        </p:nvSpPr>
        <p:spPr>
          <a:xfrm>
            <a:off x="1188554" y="6001960"/>
            <a:ext cx="140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Adaptive Sensing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7235C7-8977-DD43-926E-0C1EC45C40B1}"/>
              </a:ext>
            </a:extLst>
          </p:cNvPr>
          <p:cNvSpPr txBox="1"/>
          <p:nvPr/>
        </p:nvSpPr>
        <p:spPr>
          <a:xfrm>
            <a:off x="3136360" y="5984022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DataX</a:t>
            </a:r>
            <a:r>
              <a:rPr lang="en-US" sz="2000" b="1" dirty="0"/>
              <a:t> Science Gateway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26A015-BFEF-9845-9960-CE80FFABCEEF}"/>
              </a:ext>
            </a:extLst>
          </p:cNvPr>
          <p:cNvSpPr txBox="1"/>
          <p:nvPr/>
        </p:nvSpPr>
        <p:spPr>
          <a:xfrm>
            <a:off x="5479355" y="6046360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Model Integration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95C7EE-A7B1-FA4F-AF74-B17B00815D93}"/>
              </a:ext>
            </a:extLst>
          </p:cNvPr>
          <p:cNvSpPr txBox="1"/>
          <p:nvPr/>
        </p:nvSpPr>
        <p:spPr>
          <a:xfrm>
            <a:off x="7913399" y="1332101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Participatory  Interfaces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1709DA-8AAF-AD40-87F1-BA0E04F8F01F}"/>
              </a:ext>
            </a:extLst>
          </p:cNvPr>
          <p:cNvSpPr txBox="1"/>
          <p:nvPr/>
        </p:nvSpPr>
        <p:spPr>
          <a:xfrm>
            <a:off x="7754668" y="6001960"/>
            <a:ext cx="184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Digital Objects of Research 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30092AF-35CD-E84D-9DE6-815BBFD2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7636"/>
            <a:ext cx="10972800" cy="1168400"/>
          </a:xfrm>
        </p:spPr>
        <p:txBody>
          <a:bodyPr/>
          <a:lstStyle/>
          <a:p>
            <a:r>
              <a:rPr lang="en-US" dirty="0"/>
              <a:t>Today its about all the orchestration of these parts which lead to discovery</a:t>
            </a:r>
          </a:p>
        </p:txBody>
      </p:sp>
    </p:spTree>
    <p:extLst>
      <p:ext uri="{BB962C8B-B14F-4D97-AF65-F5344CB8AC3E}">
        <p14:creationId xmlns:p14="http://schemas.microsoft.com/office/powerpoint/2010/main" val="21468902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-3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6E968834B674A85631BF3960E49CB" ma:contentTypeVersion="10" ma:contentTypeDescription="Create a new document." ma:contentTypeScope="" ma:versionID="2a7d7392c424cc470dfeacf07e42c051">
  <xsd:schema xmlns:xsd="http://www.w3.org/2001/XMLSchema" xmlns:xs="http://www.w3.org/2001/XMLSchema" xmlns:p="http://schemas.microsoft.com/office/2006/metadata/properties" xmlns:ns2="24678195-2578-48d4-a1ea-8bd728c03410" xmlns:ns3="0d8e777e-e154-4f4e-ad14-4f81562ddcc3" targetNamespace="http://schemas.microsoft.com/office/2006/metadata/properties" ma:root="true" ma:fieldsID="a96d8d56c701d65230f13803c9ef794d" ns2:_="" ns3:_="">
    <xsd:import namespace="24678195-2578-48d4-a1ea-8bd728c03410"/>
    <xsd:import namespace="0d8e777e-e154-4f4e-ad14-4f81562ddc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78195-2578-48d4-a1ea-8bd728c03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e777e-e154-4f4e-ad14-4f81562ddc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02A03A-08DC-4EC1-9C7A-FB4847776638}">
  <ds:schemaRefs>
    <ds:schemaRef ds:uri="http://purl.org/dc/elements/1.1/"/>
    <ds:schemaRef ds:uri="http://schemas.microsoft.com/office/2006/metadata/properties"/>
    <ds:schemaRef ds:uri="24678195-2578-48d4-a1ea-8bd728c03410"/>
    <ds:schemaRef ds:uri="http://schemas.microsoft.com/office/2006/documentManagement/types"/>
    <ds:schemaRef ds:uri="0d8e777e-e154-4f4e-ad14-4f81562ddcc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104CAA-F737-4F56-B4E4-F935BBCF0F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678195-2578-48d4-a1ea-8bd728c03410"/>
    <ds:schemaRef ds:uri="0d8e777e-e154-4f4e-ad14-4f81562ddc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0C8770-A953-4ED7-BD4B-24B301680E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1415</Words>
  <Application>Microsoft Office PowerPoint</Application>
  <PresentationFormat>Widescreen</PresentationFormat>
  <Paragraphs>299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Segoe UI</vt:lpstr>
      <vt:lpstr>1_Office Theme</vt:lpstr>
      <vt:lpstr>4-3 White Backgroud</vt:lpstr>
      <vt:lpstr>PowerPoint Presentation</vt:lpstr>
      <vt:lpstr>Bridging Barriers Program </vt:lpstr>
      <vt:lpstr>PowerPoint Presentation</vt:lpstr>
      <vt:lpstr>Challenges for Texas in 2050 </vt:lpstr>
      <vt:lpstr>PowerPoint Presentation</vt:lpstr>
      <vt:lpstr>PowerPoint Presentation</vt:lpstr>
      <vt:lpstr>Advanced Computing Resources - TACC Systems</vt:lpstr>
      <vt:lpstr>All of These parts make a CI</vt:lpstr>
      <vt:lpstr>Today its about all the orchestration of these parts which lead to discovery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Cyberinfrastructure to accelerate knowledge-centered research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Niall Gaffney</dc:creator>
  <cp:lastModifiedBy>ESI-user</cp:lastModifiedBy>
  <cp:revision>36</cp:revision>
  <dcterms:created xsi:type="dcterms:W3CDTF">2019-04-25T19:23:58Z</dcterms:created>
  <dcterms:modified xsi:type="dcterms:W3CDTF">2019-05-30T16:40:04Z</dcterms:modified>
</cp:coreProperties>
</file>