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8" r:id="rId3"/>
  </p:sldMasterIdLst>
  <p:notesMasterIdLst>
    <p:notesMasterId r:id="rId25"/>
  </p:notesMasterIdLst>
  <p:sldIdLst>
    <p:sldId id="258" r:id="rId4"/>
    <p:sldId id="259" r:id="rId5"/>
    <p:sldId id="260" r:id="rId6"/>
    <p:sldId id="289" r:id="rId7"/>
    <p:sldId id="335" r:id="rId8"/>
    <p:sldId id="264" r:id="rId9"/>
    <p:sldId id="333" r:id="rId10"/>
    <p:sldId id="265" r:id="rId11"/>
    <p:sldId id="269" r:id="rId12"/>
    <p:sldId id="320" r:id="rId13"/>
    <p:sldId id="319" r:id="rId14"/>
    <p:sldId id="275" r:id="rId15"/>
    <p:sldId id="326" r:id="rId16"/>
    <p:sldId id="322" r:id="rId17"/>
    <p:sldId id="327" r:id="rId18"/>
    <p:sldId id="323" r:id="rId19"/>
    <p:sldId id="328" r:id="rId20"/>
    <p:sldId id="321" r:id="rId21"/>
    <p:sldId id="329" r:id="rId22"/>
    <p:sldId id="325" r:id="rId23"/>
    <p:sldId id="33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uzanne Schwartz" initials="S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5" autoAdjust="0"/>
    <p:restoredTop sz="91885" autoAdjust="0"/>
  </p:normalViewPr>
  <p:slideViewPr>
    <p:cSldViewPr>
      <p:cViewPr varScale="1">
        <p:scale>
          <a:sx n="46" d="100"/>
          <a:sy n="46" d="100"/>
        </p:scale>
        <p:origin x="106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62676-9CD2-4AB7-A43A-DC443F8F34A2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EE443-42EB-4A29-AD49-0AD926967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562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 room number instead of ‘main campus’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EE443-42EB-4A29-AD49-0AD9269674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48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85F51-156D-46F5-A21D-3089B2BD4FD4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ESI Advisory Council Meeting</a:t>
            </a:r>
          </a:p>
        </p:txBody>
      </p:sp>
    </p:spTree>
    <p:extLst>
      <p:ext uri="{BB962C8B-B14F-4D97-AF65-F5344CB8AC3E}">
        <p14:creationId xmlns:p14="http://schemas.microsoft.com/office/powerpoint/2010/main" val="7042171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85F51-156D-46F5-A21D-3089B2BD4FD4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ESI Advisory Council Meeting</a:t>
            </a:r>
          </a:p>
        </p:txBody>
      </p:sp>
    </p:spTree>
    <p:extLst>
      <p:ext uri="{BB962C8B-B14F-4D97-AF65-F5344CB8AC3E}">
        <p14:creationId xmlns:p14="http://schemas.microsoft.com/office/powerpoint/2010/main" val="1417518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85F51-156D-46F5-A21D-3089B2BD4FD4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ESI Advisory Council Meeting</a:t>
            </a:r>
          </a:p>
        </p:txBody>
      </p:sp>
    </p:spTree>
    <p:extLst>
      <p:ext uri="{BB962C8B-B14F-4D97-AF65-F5344CB8AC3E}">
        <p14:creationId xmlns:p14="http://schemas.microsoft.com/office/powerpoint/2010/main" val="13927642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85F51-156D-46F5-A21D-3089B2BD4FD4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ESI Advisory Council Meeting</a:t>
            </a:r>
          </a:p>
        </p:txBody>
      </p:sp>
    </p:spTree>
    <p:extLst>
      <p:ext uri="{BB962C8B-B14F-4D97-AF65-F5344CB8AC3E}">
        <p14:creationId xmlns:p14="http://schemas.microsoft.com/office/powerpoint/2010/main" val="37103978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Move to extra slides at 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EE443-42EB-4A29-AD49-0AD9269674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13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85F51-156D-46F5-A21D-3089B2BD4FD4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ESI Advisory Council Meeting</a:t>
            </a:r>
          </a:p>
        </p:txBody>
      </p:sp>
    </p:spTree>
    <p:extLst>
      <p:ext uri="{BB962C8B-B14F-4D97-AF65-F5344CB8AC3E}">
        <p14:creationId xmlns:p14="http://schemas.microsoft.com/office/powerpoint/2010/main" val="3773082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27B2A-4F87-4757-835D-2662271D2A9F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ESI Advisory Council Meeting</a:t>
            </a:r>
          </a:p>
        </p:txBody>
      </p:sp>
    </p:spTree>
    <p:extLst>
      <p:ext uri="{BB962C8B-B14F-4D97-AF65-F5344CB8AC3E}">
        <p14:creationId xmlns:p14="http://schemas.microsoft.com/office/powerpoint/2010/main" val="1777859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Adding a few words about each talk topic will serve the purpose of people knowing what’s coming.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27B2A-4F87-4757-835D-2662271D2A9F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ESI Advisory Council Meeting</a:t>
            </a:r>
          </a:p>
        </p:txBody>
      </p:sp>
    </p:spTree>
    <p:extLst>
      <p:ext uri="{BB962C8B-B14F-4D97-AF65-F5344CB8AC3E}">
        <p14:creationId xmlns:p14="http://schemas.microsoft.com/office/powerpoint/2010/main" val="1777859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27B2A-4F87-4757-835D-2662271D2A9F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ESI Advisory Council Meeting</a:t>
            </a:r>
          </a:p>
        </p:txBody>
      </p:sp>
    </p:spTree>
    <p:extLst>
      <p:ext uri="{BB962C8B-B14F-4D97-AF65-F5344CB8AC3E}">
        <p14:creationId xmlns:p14="http://schemas.microsoft.com/office/powerpoint/2010/main" val="3404010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27B2A-4F87-4757-835D-2662271D2A9F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ESI Advisory Council Meeting</a:t>
            </a:r>
          </a:p>
        </p:txBody>
      </p:sp>
    </p:spTree>
    <p:extLst>
      <p:ext uri="{BB962C8B-B14F-4D97-AF65-F5344CB8AC3E}">
        <p14:creationId xmlns:p14="http://schemas.microsoft.com/office/powerpoint/2010/main" val="1777859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27B2A-4F87-4757-835D-2662271D2A9F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ESI Advisory Council Meeting</a:t>
            </a:r>
          </a:p>
        </p:txBody>
      </p:sp>
    </p:spTree>
    <p:extLst>
      <p:ext uri="{BB962C8B-B14F-4D97-AF65-F5344CB8AC3E}">
        <p14:creationId xmlns:p14="http://schemas.microsoft.com/office/powerpoint/2010/main" val="1389595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EE443-42EB-4A29-AD49-0AD9269674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668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85F51-156D-46F5-A21D-3089B2BD4FD4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ESI Advisory Council Meeting</a:t>
            </a:r>
          </a:p>
        </p:txBody>
      </p:sp>
    </p:spTree>
    <p:extLst>
      <p:ext uri="{BB962C8B-B14F-4D97-AF65-F5344CB8AC3E}">
        <p14:creationId xmlns:p14="http://schemas.microsoft.com/office/powerpoint/2010/main" val="3773082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07E9A-20C1-403B-ADFF-1AF25997A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E3A3-57AF-4307-ADEB-F1FB9AC9C7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274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07E9A-20C1-403B-ADFF-1AF25997A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E3A3-57AF-4307-ADEB-F1FB9AC9C7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962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07E9A-20C1-403B-ADFF-1AF25997A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E3A3-57AF-4307-ADEB-F1FB9AC9C7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010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07E9A-20C1-403B-ADFF-1AF25997A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E3A3-57AF-4307-ADEB-F1FB9AC9C7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85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07E9A-20C1-403B-ADFF-1AF25997A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E3A3-57AF-4307-ADEB-F1FB9AC9C7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238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07E9A-20C1-403B-ADFF-1AF25997A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E3A3-57AF-4307-ADEB-F1FB9AC9C7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578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07E9A-20C1-403B-ADFF-1AF25997A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E3A3-57AF-4307-ADEB-F1FB9AC9C7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68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07E9A-20C1-403B-ADFF-1AF25997A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E3A3-57AF-4307-ADEB-F1FB9AC9C7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8487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07E9A-20C1-403B-ADFF-1AF25997A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E3A3-57AF-4307-ADEB-F1FB9AC9C7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8306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07E9A-20C1-403B-ADFF-1AF25997A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E3A3-57AF-4307-ADEB-F1FB9AC9C7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616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07E9A-20C1-403B-ADFF-1AF25997A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E3A3-57AF-4307-ADEB-F1FB9AC9C7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931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07E9A-20C1-403B-ADFF-1AF25997A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E3A3-57AF-4307-ADEB-F1FB9AC9C7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2409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07E9A-20C1-403B-ADFF-1AF25997A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E3A3-57AF-4307-ADEB-F1FB9AC9C7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4399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07E9A-20C1-403B-ADFF-1AF25997A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E3A3-57AF-4307-ADEB-F1FB9AC9C7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2014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07E9A-20C1-403B-ADFF-1AF25997A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E3A3-57AF-4307-ADEB-F1FB9AC9C7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1592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07E9A-20C1-403B-ADFF-1AF25997A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E3A3-57AF-4307-ADEB-F1FB9AC9C7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2140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07E9A-20C1-403B-ADFF-1AF25997A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E3A3-57AF-4307-ADEB-F1FB9AC9C7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7524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07E9A-20C1-403B-ADFF-1AF25997A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E3A3-57AF-4307-ADEB-F1FB9AC9C7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6192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07E9A-20C1-403B-ADFF-1AF25997A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E3A3-57AF-4307-ADEB-F1FB9AC9C7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7002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07E9A-20C1-403B-ADFF-1AF25997A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E3A3-57AF-4307-ADEB-F1FB9AC9C7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516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07E9A-20C1-403B-ADFF-1AF25997A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E3A3-57AF-4307-ADEB-F1FB9AC9C7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5743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07E9A-20C1-403B-ADFF-1AF25997A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E3A3-57AF-4307-ADEB-F1FB9AC9C7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132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07E9A-20C1-403B-ADFF-1AF25997A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E3A3-57AF-4307-ADEB-F1FB9AC9C7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3594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07E9A-20C1-403B-ADFF-1AF25997A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E3A3-57AF-4307-ADEB-F1FB9AC9C7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3315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07E9A-20C1-403B-ADFF-1AF25997A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E3A3-57AF-4307-ADEB-F1FB9AC9C7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1234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07E9A-20C1-403B-ADFF-1AF25997A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E3A3-57AF-4307-ADEB-F1FB9AC9C7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5206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07E9A-20C1-403B-ADFF-1AF25997A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E3A3-57AF-4307-ADEB-F1FB9AC9C7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09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07E9A-20C1-403B-ADFF-1AF25997A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E3A3-57AF-4307-ADEB-F1FB9AC9C7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175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07E9A-20C1-403B-ADFF-1AF25997A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E3A3-57AF-4307-ADEB-F1FB9AC9C7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416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07E9A-20C1-403B-ADFF-1AF25997A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E3A3-57AF-4307-ADEB-F1FB9AC9C7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980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07E9A-20C1-403B-ADFF-1AF25997A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E3A3-57AF-4307-ADEB-F1FB9AC9C7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57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07E9A-20C1-403B-ADFF-1AF25997A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E3A3-57AF-4307-ADEB-F1FB9AC9C7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816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07E9A-20C1-403B-ADFF-1AF25997A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E3A3-57AF-4307-ADEB-F1FB9AC9C7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15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07E9A-20C1-403B-ADFF-1AF25997A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2E3A3-57AF-4307-ADEB-F1FB9AC9C7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751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07E9A-20C1-403B-ADFF-1AF25997A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2E3A3-57AF-4307-ADEB-F1FB9AC9C7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10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07E9A-20C1-403B-ADFF-1AF25997A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2E3A3-57AF-4307-ADEB-F1FB9AC9C7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23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276" y="2971698"/>
            <a:ext cx="6789004" cy="118903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6600"/>
                </a:solidFill>
              </a:rPr>
              <a:t>Welcome to the </a:t>
            </a:r>
            <a:br>
              <a:rPr lang="en-US" b="1" dirty="0">
                <a:solidFill>
                  <a:srgbClr val="006600"/>
                </a:solidFill>
              </a:rPr>
            </a:br>
            <a:r>
              <a:rPr lang="en-US" b="1" dirty="0">
                <a:solidFill>
                  <a:srgbClr val="006600"/>
                </a:solidFill>
              </a:rPr>
              <a:t>Texas Water Research Network</a:t>
            </a:r>
            <a:endParaRPr lang="en-US" sz="3600" b="1" dirty="0">
              <a:solidFill>
                <a:srgbClr val="006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6019800"/>
            <a:ext cx="7616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b="1" dirty="0">
                <a:solidFill>
                  <a:srgbClr val="006600"/>
                </a:solidFill>
              </a:rPr>
              <a:t>Sponsored by The Cynthia &amp; George Mitchell Foundation, www.cgmf.org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7400" y="4394537"/>
            <a:ext cx="510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May 30-31, 2019</a:t>
            </a:r>
          </a:p>
          <a:p>
            <a:pPr algn="ctr"/>
            <a:r>
              <a:rPr lang="en-US" sz="2000" dirty="0">
                <a:solidFill>
                  <a:prstClr val="black"/>
                </a:solidFill>
              </a:rPr>
              <a:t>Student Activity Center (SAC)</a:t>
            </a:r>
          </a:p>
          <a:p>
            <a:pPr algn="ctr"/>
            <a:r>
              <a:rPr lang="en-US" sz="2000" dirty="0">
                <a:solidFill>
                  <a:prstClr val="black"/>
                </a:solidFill>
              </a:rPr>
              <a:t>Legislative Assembly Room 2.302</a:t>
            </a:r>
          </a:p>
          <a:p>
            <a:pPr algn="ctr"/>
            <a:r>
              <a:rPr lang="en-US" sz="2000" dirty="0">
                <a:solidFill>
                  <a:prstClr val="black"/>
                </a:solidFill>
              </a:rPr>
              <a:t>University of Texas at Austin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03" y="288456"/>
            <a:ext cx="8622397" cy="202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88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94235"/>
            <a:ext cx="6789004" cy="99070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6600"/>
                </a:solidFill>
              </a:rPr>
              <a:t>Texas Water Research Network</a:t>
            </a:r>
            <a:endParaRPr lang="en-US" sz="3600" b="1" dirty="0">
              <a:solidFill>
                <a:srgbClr val="006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4268555"/>
            <a:ext cx="716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dirty="0">
                <a:solidFill>
                  <a:srgbClr val="006600"/>
                </a:solidFill>
              </a:rPr>
              <a:t>Facilitation Team</a:t>
            </a:r>
            <a:endParaRPr lang="en-US" sz="2400" b="1" dirty="0">
              <a:solidFill>
                <a:srgbClr val="006600"/>
              </a:solidFill>
            </a:endParaRPr>
          </a:p>
          <a:p>
            <a:pPr lvl="1" algn="ctr"/>
            <a:r>
              <a:rPr lang="en-US" sz="2400" b="1" dirty="0"/>
              <a:t>Darrel Tremaine, Stefan Schuster, Patrick Bixler, Robert Mace, Sarah Williams, Jay Banner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03" y="288456"/>
            <a:ext cx="8622397" cy="202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77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93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016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609600"/>
            <a:ext cx="80772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</a:rPr>
              <a:t> </a:t>
            </a:r>
          </a:p>
          <a:p>
            <a:pPr algn="ctr">
              <a:spcBef>
                <a:spcPts val="300"/>
              </a:spcBef>
            </a:pPr>
            <a:r>
              <a:rPr lang="en-US" sz="3200" b="1" dirty="0">
                <a:ea typeface="MS Mincho" panose="02020609040205080304"/>
                <a:cs typeface="Times New Roman" panose="02020603050405020304" pitchFamily="18" charset="0"/>
              </a:rPr>
              <a:t>Water Technology and New Approaches to Classic Problems</a:t>
            </a:r>
            <a:endParaRPr lang="en-US" sz="3200" dirty="0">
              <a:ea typeface="MS Mincho" panose="02020609040205080304"/>
              <a:cs typeface="Times New Roman" panose="02020603050405020304" pitchFamily="18" charset="0"/>
            </a:endParaRPr>
          </a:p>
          <a:p>
            <a:pPr lvl="1" algn="ctr">
              <a:spcAft>
                <a:spcPts val="300"/>
              </a:spcAft>
            </a:pPr>
            <a:r>
              <a:rPr lang="en-US" sz="3200" dirty="0">
                <a:ea typeface="MS Mincho" panose="02020609040205080304"/>
                <a:cs typeface="Times New Roman" panose="02020603050405020304" pitchFamily="18" charset="0"/>
              </a:rPr>
              <a:t>	</a:t>
            </a:r>
            <a:br>
              <a:rPr lang="en-US" sz="3200" dirty="0">
                <a:ea typeface="MS Mincho" panose="02020609040205080304"/>
                <a:cs typeface="Times New Roman" panose="02020603050405020304" pitchFamily="18" charset="0"/>
              </a:rPr>
            </a:br>
            <a:r>
              <a:rPr lang="en-US" sz="3200" dirty="0">
                <a:ea typeface="MS Mincho" panose="02020609040205080304"/>
                <a:cs typeface="Times New Roman" panose="02020603050405020304" pitchFamily="18" charset="0"/>
              </a:rPr>
              <a:t>Suzanne Pierce, UT Austin</a:t>
            </a:r>
          </a:p>
          <a:p>
            <a:pPr marR="0" lvl="0" algn="ctr">
              <a:spcBef>
                <a:spcPts val="0"/>
              </a:spcBef>
              <a:spcAft>
                <a:spcPts val="300"/>
              </a:spcAft>
            </a:pPr>
            <a:r>
              <a:rPr lang="en-US" sz="3200" dirty="0">
                <a:ea typeface="MS Mincho" panose="02020609040205080304"/>
                <a:cs typeface="Times New Roman" panose="02020603050405020304" pitchFamily="18" charset="0"/>
              </a:rPr>
              <a:t>June Mirecki, U.S. Army Corps of Engineers</a:t>
            </a:r>
            <a:endParaRPr lang="en-US" dirty="0">
              <a:solidFill>
                <a:prstClr val="black"/>
              </a:solidFill>
              <a:ea typeface="MS Mincho" panose="02020609040205080304"/>
              <a:cs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300"/>
              </a:spcAft>
            </a:pPr>
            <a:r>
              <a:rPr lang="en-US" sz="3200" dirty="0">
                <a:ea typeface="MS Mincho" panose="02020609040205080304"/>
                <a:cs typeface="Times New Roman" panose="02020603050405020304" pitchFamily="18" charset="0"/>
              </a:rPr>
              <a:t>Bryan Black, University of Arizona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>
                <a:solidFill>
                  <a:prstClr val="black"/>
                </a:solidFill>
              </a:rPr>
              <a:t/>
            </a:r>
            <a:br>
              <a:rPr lang="en-US" sz="2400" dirty="0">
                <a:solidFill>
                  <a:prstClr val="black"/>
                </a:solidFill>
              </a:rPr>
            </a:b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03609" y="-15578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5334000"/>
            <a:ext cx="5698179" cy="133636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19400" y="5257800"/>
            <a:ext cx="3505200" cy="14878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95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502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016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609600"/>
            <a:ext cx="82296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  <a:ea typeface="MS Mincho" panose="02020609040205080304"/>
                <a:cs typeface="Times New Roman" panose="02020603050405020304" pitchFamily="18" charset="0"/>
              </a:rPr>
              <a:t>2019 Texas Legislative Session Updates</a:t>
            </a:r>
            <a:endParaRPr lang="en-US" sz="3200" dirty="0">
              <a:latin typeface="Calibri" panose="020F0502020204030204" pitchFamily="34" charset="0"/>
              <a:ea typeface="MS Mincho" panose="02020609040205080304"/>
              <a:cs typeface="Times New Roman" panose="02020603050405020304" pitchFamily="18" charset="0"/>
            </a:endParaRPr>
          </a:p>
          <a:p>
            <a:pPr marR="0" lvl="0">
              <a:spcBef>
                <a:spcPts val="300"/>
              </a:spcBef>
              <a:spcAft>
                <a:spcPts val="300"/>
              </a:spcAft>
            </a:pPr>
            <a:endParaRPr lang="en-US" sz="3200" dirty="0">
              <a:latin typeface="Calibri" panose="020F0502020204030204" pitchFamily="34" charset="0"/>
              <a:ea typeface="MS Mincho" panose="02020609040205080304"/>
              <a:cs typeface="Times New Roman" panose="02020603050405020304" pitchFamily="18" charset="0"/>
            </a:endParaRPr>
          </a:p>
          <a:p>
            <a:pPr marR="0" lvl="0" algn="ctr">
              <a:spcBef>
                <a:spcPts val="300"/>
              </a:spcBef>
              <a:spcAft>
                <a:spcPts val="300"/>
              </a:spcAft>
            </a:pPr>
            <a:r>
              <a:rPr lang="en-US" sz="3200" dirty="0">
                <a:latin typeface="Calibri" panose="020F0502020204030204" pitchFamily="34" charset="0"/>
                <a:ea typeface="MS Mincho" panose="02020609040205080304"/>
                <a:cs typeface="Times New Roman" panose="02020603050405020304" pitchFamily="18" charset="0"/>
              </a:rPr>
              <a:t>Ken Kramer, Sierra Club – Lone Star Chapter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dirty="0">
                <a:solidFill>
                  <a:prstClr val="black"/>
                </a:solidFill>
              </a:rPr>
              <a:t/>
            </a:r>
            <a:br>
              <a:rPr lang="en-US" sz="2400" dirty="0">
                <a:solidFill>
                  <a:prstClr val="black"/>
                </a:solidFill>
              </a:rPr>
            </a:b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03609" y="-15578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5334000"/>
            <a:ext cx="5698179" cy="133636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19400" y="5257800"/>
            <a:ext cx="3505200" cy="14878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049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016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609600"/>
            <a:ext cx="8077200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</a:rPr>
              <a:t> </a:t>
            </a:r>
          </a:p>
          <a:p>
            <a:pPr marL="228600" marR="0" indent="-228600" algn="ctr">
              <a:spcBef>
                <a:spcPts val="300"/>
              </a:spcBef>
              <a:spcAft>
                <a:spcPts val="0"/>
              </a:spcAft>
            </a:pPr>
            <a:r>
              <a:rPr lang="en-US" sz="3200" b="1" dirty="0">
                <a:latin typeface="Calibri" panose="020F0502020204030204" pitchFamily="34" charset="0"/>
                <a:ea typeface="MS Mincho" panose="02020609040205080304"/>
                <a:cs typeface="Times New Roman" panose="02020603050405020304" pitchFamily="18" charset="0"/>
              </a:rPr>
              <a:t>Lightning Talks</a:t>
            </a:r>
          </a:p>
          <a:p>
            <a:pPr marL="228600" marR="0" indent="-228600">
              <a:spcBef>
                <a:spcPts val="300"/>
              </a:spcBef>
              <a:spcAft>
                <a:spcPts val="0"/>
              </a:spcAft>
            </a:pPr>
            <a:endParaRPr lang="en-US" sz="3200" dirty="0">
              <a:latin typeface="Calibri" panose="020F0502020204030204" pitchFamily="34" charset="0"/>
              <a:ea typeface="MS Mincho" panose="02020609040205080304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latin typeface="Calibri" panose="020F0502020204030204" pitchFamily="34" charset="0"/>
                <a:ea typeface="MS Mincho" panose="02020609040205080304"/>
                <a:cs typeface="Times New Roman" panose="02020603050405020304" pitchFamily="18" charset="0"/>
              </a:rPr>
              <a:t>	Steven Richter, UT Austin</a:t>
            </a:r>
          </a:p>
          <a:p>
            <a:pPr algn="ctr"/>
            <a:r>
              <a:rPr lang="en-US" sz="3200" dirty="0">
                <a:solidFill>
                  <a:prstClr val="black"/>
                </a:solidFill>
                <a:latin typeface="+mj-lt"/>
                <a:ea typeface="MS Mincho" panose="02020609040205080304"/>
                <a:cs typeface="Times New Roman" panose="02020603050405020304" pitchFamily="18" charset="0"/>
              </a:rPr>
              <a:t>Jude Benavides, UT Rio Grande Valley</a:t>
            </a:r>
            <a:endParaRPr lang="en-US" sz="3200" dirty="0">
              <a:solidFill>
                <a:prstClr val="black"/>
              </a:solidFill>
              <a:latin typeface="+mj-lt"/>
            </a:endParaRPr>
          </a:p>
          <a:p>
            <a:pPr algn="ctr"/>
            <a:r>
              <a:rPr lang="en-US" sz="3200" dirty="0">
                <a:solidFill>
                  <a:prstClr val="black"/>
                </a:solidFill>
                <a:ea typeface="MS Mincho" panose="02020609040205080304"/>
                <a:cs typeface="Times New Roman" panose="02020603050405020304" pitchFamily="18" charset="0"/>
              </a:rPr>
              <a:t>Mike Cheng, UT Riot Grande Valley</a:t>
            </a:r>
            <a:endParaRPr lang="en-US" sz="3200" dirty="0">
              <a:solidFill>
                <a:prstClr val="black"/>
              </a:solidFill>
            </a:endParaRPr>
          </a:p>
          <a:p>
            <a:pPr algn="ctr"/>
            <a:r>
              <a:rPr lang="en-US" sz="3200" dirty="0">
                <a:solidFill>
                  <a:prstClr val="black"/>
                </a:solidFill>
                <a:ea typeface="MS Mincho" panose="02020609040205080304"/>
                <a:cs typeface="Times New Roman" panose="02020603050405020304" pitchFamily="18" charset="0"/>
              </a:rPr>
              <a:t>Venki Uddameri, Texas Tech University</a:t>
            </a:r>
            <a:endParaRPr lang="en-US" sz="3200" dirty="0">
              <a:solidFill>
                <a:prstClr val="black"/>
              </a:solidFill>
            </a:endParaRPr>
          </a:p>
          <a:p>
            <a:pPr algn="ctr"/>
            <a:r>
              <a:rPr lang="en-US" sz="3200" dirty="0">
                <a:solidFill>
                  <a:prstClr val="black"/>
                </a:solidFill>
                <a:ea typeface="MS Mincho" panose="02020609040205080304"/>
                <a:cs typeface="Times New Roman" panose="02020603050405020304" pitchFamily="18" charset="0"/>
              </a:rPr>
              <a:t>Ann Chen, UT Austin</a:t>
            </a:r>
            <a:endParaRPr lang="en-US" sz="3200" dirty="0">
              <a:solidFill>
                <a:prstClr val="black"/>
              </a:solidFill>
            </a:endParaRPr>
          </a:p>
          <a:p>
            <a:pPr algn="ctr"/>
            <a:r>
              <a:rPr lang="en-US" sz="2400" dirty="0">
                <a:solidFill>
                  <a:prstClr val="black"/>
                </a:solidFill>
              </a:rPr>
              <a:t/>
            </a:r>
            <a:br>
              <a:rPr lang="en-US" sz="2400" dirty="0">
                <a:solidFill>
                  <a:prstClr val="black"/>
                </a:solidFill>
              </a:rPr>
            </a:b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03609" y="-15578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5334000"/>
            <a:ext cx="5698179" cy="133636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19400" y="5257800"/>
            <a:ext cx="3505200" cy="14878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1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927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016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893810"/>
            <a:ext cx="8077200" cy="3470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</a:rPr>
              <a:t> </a:t>
            </a:r>
          </a:p>
          <a:p>
            <a:pPr algn="ctr">
              <a:spcBef>
                <a:spcPts val="300"/>
              </a:spcBef>
            </a:pPr>
            <a:r>
              <a:rPr lang="en-US" sz="3200" b="1" dirty="0">
                <a:latin typeface="Calibri" panose="020F0502020204030204" pitchFamily="34" charset="0"/>
                <a:ea typeface="MS Mincho" panose="02020609040205080304"/>
                <a:cs typeface="Times New Roman" panose="02020603050405020304" pitchFamily="18" charset="0"/>
              </a:rPr>
              <a:t>Texas Climate Projections Report</a:t>
            </a:r>
          </a:p>
          <a:p>
            <a:pPr algn="ctr">
              <a:spcBef>
                <a:spcPts val="300"/>
              </a:spcBef>
            </a:pPr>
            <a:endParaRPr lang="en-US" sz="3200" dirty="0">
              <a:ea typeface="MS Mincho" panose="02020609040205080304"/>
              <a:cs typeface="Times New Roman" panose="02020603050405020304" pitchFamily="18" charset="0"/>
            </a:endParaRPr>
          </a:p>
          <a:p>
            <a:pPr algn="ctr">
              <a:spcBef>
                <a:spcPts val="300"/>
              </a:spcBef>
            </a:pPr>
            <a:r>
              <a:rPr lang="en-US" sz="3200" dirty="0">
                <a:ea typeface="MS Mincho" panose="02020609040205080304"/>
                <a:cs typeface="Times New Roman" panose="02020603050405020304" pitchFamily="18" charset="0"/>
              </a:rPr>
              <a:t>John Nielsen-Gammon, Texas A&amp;M University</a:t>
            </a:r>
            <a:endParaRPr lang="en-US" dirty="0">
              <a:solidFill>
                <a:prstClr val="black"/>
              </a:solidFill>
            </a:endParaRPr>
          </a:p>
          <a:p>
            <a:pPr algn="ctr"/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dirty="0">
                <a:solidFill>
                  <a:prstClr val="black"/>
                </a:solidFill>
              </a:rPr>
              <a:t/>
            </a:r>
            <a:br>
              <a:rPr lang="en-US" sz="2400" dirty="0">
                <a:solidFill>
                  <a:prstClr val="black"/>
                </a:solidFill>
              </a:rPr>
            </a:b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03609" y="-15578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5334000"/>
            <a:ext cx="5698179" cy="133636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19400" y="5257800"/>
            <a:ext cx="3505200" cy="14878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76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210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016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551576"/>
            <a:ext cx="9144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6600"/>
                </a:solidFill>
              </a:rPr>
              <a:t>Texas Water Research Network</a:t>
            </a:r>
          </a:p>
          <a:p>
            <a:pPr algn="ctr"/>
            <a:r>
              <a:rPr lang="en-US" sz="2800" b="1" dirty="0">
                <a:solidFill>
                  <a:prstClr val="black"/>
                </a:solidFill>
              </a:rPr>
              <a:t>Thursday</a:t>
            </a:r>
            <a:r>
              <a:rPr lang="en-US" sz="2800" b="1">
                <a:solidFill>
                  <a:prstClr val="black"/>
                </a:solidFill>
              </a:rPr>
              <a:t>, May 30, 2019</a:t>
            </a:r>
            <a:endParaRPr lang="en-US" sz="2800" b="1" dirty="0">
              <a:solidFill>
                <a:prstClr val="black"/>
              </a:solidFill>
            </a:endParaRPr>
          </a:p>
          <a:p>
            <a:pPr algn="ctr"/>
            <a:endParaRPr lang="en-US" sz="3200" b="1" dirty="0">
              <a:solidFill>
                <a:prstClr val="black"/>
              </a:solidFill>
            </a:endParaRPr>
          </a:p>
          <a:p>
            <a:pPr algn="ctr"/>
            <a:r>
              <a:rPr lang="en-US" sz="2400" b="1" dirty="0">
                <a:solidFill>
                  <a:prstClr val="black"/>
                </a:solidFill>
              </a:rPr>
              <a:t>Jay Banner, UT Austin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03609" y="-15578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5334000"/>
            <a:ext cx="5698179" cy="133636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67000" y="5257800"/>
            <a:ext cx="35814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25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016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609600"/>
            <a:ext cx="80772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</a:rPr>
              <a:t> </a:t>
            </a:r>
          </a:p>
          <a:p>
            <a:pPr lvl="1" algn="ctr">
              <a:spcAft>
                <a:spcPts val="300"/>
              </a:spcAft>
            </a:pPr>
            <a:endParaRPr lang="en-US" sz="3200" dirty="0">
              <a:ea typeface="MS Mincho" panose="02020609040205080304"/>
              <a:cs typeface="Times New Roman" panose="02020603050405020304" pitchFamily="18" charset="0"/>
            </a:endParaRPr>
          </a:p>
          <a:p>
            <a:pPr lvl="1" algn="ctr">
              <a:spcAft>
                <a:spcPts val="300"/>
              </a:spcAft>
            </a:pPr>
            <a:endParaRPr lang="en-US" sz="3200" dirty="0">
              <a:ea typeface="MS Mincho" panose="02020609040205080304"/>
              <a:cs typeface="Times New Roman" panose="02020603050405020304" pitchFamily="18" charset="0"/>
            </a:endParaRPr>
          </a:p>
          <a:p>
            <a:pPr lvl="1" algn="ctr">
              <a:spcAft>
                <a:spcPts val="300"/>
              </a:spcAft>
            </a:pPr>
            <a:endParaRPr lang="en-US" sz="3200" dirty="0">
              <a:ea typeface="MS Mincho" panose="02020609040205080304"/>
              <a:cs typeface="Times New Roman" panose="02020603050405020304" pitchFamily="18" charset="0"/>
            </a:endParaRPr>
          </a:p>
          <a:p>
            <a:pPr lvl="1" algn="ctr">
              <a:spcAft>
                <a:spcPts val="300"/>
              </a:spcAft>
            </a:pPr>
            <a:endParaRPr lang="en-US" sz="3200" dirty="0">
              <a:ea typeface="MS Mincho" panose="02020609040205080304"/>
              <a:cs typeface="Times New Roman" panose="02020603050405020304" pitchFamily="18" charset="0"/>
            </a:endParaRPr>
          </a:p>
          <a:p>
            <a:pPr lvl="1" algn="ctr">
              <a:spcAft>
                <a:spcPts val="300"/>
              </a:spcAft>
            </a:pPr>
            <a:endParaRPr lang="en-US" sz="3200" dirty="0">
              <a:ea typeface="MS Mincho" panose="02020609040205080304"/>
              <a:cs typeface="Times New Roman" panose="02020603050405020304" pitchFamily="18" charset="0"/>
            </a:endParaRPr>
          </a:p>
          <a:p>
            <a:pPr lvl="1" algn="ctr">
              <a:spcAft>
                <a:spcPts val="300"/>
              </a:spcAft>
            </a:pPr>
            <a:r>
              <a:rPr lang="en-US" sz="3200" dirty="0">
                <a:ea typeface="MS Mincho" panose="02020609040205080304"/>
                <a:cs typeface="Times New Roman" panose="02020603050405020304" pitchFamily="18" charset="0"/>
              </a:rPr>
              <a:t>	</a:t>
            </a:r>
          </a:p>
          <a:p>
            <a:pPr lvl="1" algn="ctr">
              <a:spcAft>
                <a:spcPts val="300"/>
              </a:spcAft>
            </a:pPr>
            <a:r>
              <a:rPr lang="en-US" sz="3200" dirty="0">
                <a:ea typeface="MS Mincho" panose="02020609040205080304"/>
                <a:cs typeface="Times New Roman" panose="02020603050405020304" pitchFamily="18" charset="0"/>
              </a:rPr>
              <a:t>Jackson Geology Building (JGB)</a:t>
            </a:r>
          </a:p>
          <a:p>
            <a:pPr lvl="1" algn="ctr">
              <a:spcAft>
                <a:spcPts val="300"/>
              </a:spcAft>
            </a:pPr>
            <a:r>
              <a:rPr lang="en-US" sz="3200" dirty="0">
                <a:solidFill>
                  <a:prstClr val="black"/>
                </a:solidFill>
                <a:ea typeface="MS Mincho" panose="02020609040205080304"/>
                <a:cs typeface="Times New Roman" panose="02020603050405020304" pitchFamily="18" charset="0"/>
              </a:rPr>
              <a:t>Room 6.218</a:t>
            </a:r>
            <a:endParaRPr lang="en-US" dirty="0">
              <a:solidFill>
                <a:prstClr val="black"/>
              </a:solidFill>
            </a:endParaRPr>
          </a:p>
          <a:p>
            <a:pPr algn="ctr"/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dirty="0">
                <a:solidFill>
                  <a:prstClr val="black"/>
                </a:solidFill>
              </a:rPr>
              <a:t/>
            </a:r>
            <a:br>
              <a:rPr lang="en-US" sz="2400" dirty="0">
                <a:solidFill>
                  <a:prstClr val="black"/>
                </a:solidFill>
              </a:rPr>
            </a:b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03609" y="-15578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5334000"/>
            <a:ext cx="5698179" cy="133636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19400" y="5257800"/>
            <a:ext cx="3505200" cy="14878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451649-7BAF-446D-9744-8CF264E61F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886751"/>
            <a:ext cx="3414364" cy="288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36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6421171" y="2017979"/>
            <a:ext cx="1714898" cy="1101136"/>
          </a:xfrm>
          <a:prstGeom prst="roundRect">
            <a:avLst/>
          </a:prstGeom>
          <a:solidFill>
            <a:srgbClr val="B3A0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899049" y="3244369"/>
            <a:ext cx="1609911" cy="685959"/>
          </a:xfrm>
          <a:prstGeom prst="roundRect">
            <a:avLst/>
          </a:prstGeom>
          <a:solidFill>
            <a:srgbClr val="D5BF9B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19306" y="1760072"/>
            <a:ext cx="1779202" cy="822568"/>
          </a:xfrm>
          <a:prstGeom prst="roundRect">
            <a:avLst/>
          </a:prstGeom>
          <a:solidFill>
            <a:srgbClr val="BEBAB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84368"/>
            <a:ext cx="7161756" cy="167818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6600"/>
                </a:solidFill>
                <a:latin typeface="+mn-lt"/>
              </a:rPr>
              <a:t>Schematic of NSF CNH project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27354" y="4489625"/>
            <a:ext cx="2208270" cy="1229250"/>
          </a:xfrm>
          <a:prstGeom prst="roundRect">
            <a:avLst/>
          </a:prstGeom>
          <a:solidFill>
            <a:srgbClr val="C1A3A4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0928" y="4489625"/>
            <a:ext cx="18662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Projections: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Climate, Urbanization, Demographics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4724" y="1663524"/>
            <a:ext cx="18786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Water science: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Availability, demand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44755" y="3229110"/>
            <a:ext cx="2250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Assessment of 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water resiliency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74405" y="1960152"/>
            <a:ext cx="1808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Stress and strain on social and industrial systems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190549" y="3479108"/>
            <a:ext cx="0" cy="1887064"/>
          </a:xfrm>
          <a:prstGeom prst="straightConnector1">
            <a:avLst/>
          </a:prstGeom>
          <a:ln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111339" y="5366172"/>
            <a:ext cx="407921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864083" y="2621872"/>
            <a:ext cx="952853" cy="8129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914041" y="2650447"/>
            <a:ext cx="10725" cy="17339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</p:cNvCxnSpPr>
          <p:nvPr/>
        </p:nvCxnSpPr>
        <p:spPr>
          <a:xfrm flipV="1">
            <a:off x="5591073" y="2840356"/>
            <a:ext cx="766741" cy="5886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997288" y="5390960"/>
            <a:ext cx="1900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prstClr val="black"/>
                </a:solidFill>
              </a:rPr>
              <a:t>Policy and action</a:t>
            </a:r>
          </a:p>
        </p:txBody>
      </p:sp>
    </p:spTree>
    <p:extLst>
      <p:ext uri="{BB962C8B-B14F-4D97-AF65-F5344CB8AC3E}">
        <p14:creationId xmlns:p14="http://schemas.microsoft.com/office/powerpoint/2010/main" val="329859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 animBg="1"/>
      <p:bldP spid="15" grpId="0" animBg="1"/>
      <p:bldP spid="4" grpId="0" animBg="1"/>
      <p:bldP spid="5" grpId="0"/>
      <p:bldP spid="6" grpId="0"/>
      <p:bldP spid="7" grpId="0"/>
      <p:bldP spid="8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315200" cy="9144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6600"/>
                </a:solidFill>
              </a:rPr>
              <a:t>Goals for meeting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016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914400"/>
            <a:ext cx="8229600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457208" y="1371600"/>
            <a:ext cx="8458201" cy="518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US" sz="2200" dirty="0">
              <a:solidFill>
                <a:prstClr val="black"/>
              </a:solidFill>
            </a:endParaRPr>
          </a:p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US" sz="2200" dirty="0">
              <a:solidFill>
                <a:prstClr val="black"/>
              </a:solidFill>
            </a:endParaRPr>
          </a:p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US" sz="2200" dirty="0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833" y="1757917"/>
            <a:ext cx="8305800" cy="3619500"/>
          </a:xfrm>
        </p:spPr>
        <p:txBody>
          <a:bodyPr>
            <a:normAutofit/>
          </a:bodyPr>
          <a:lstStyle/>
          <a:p>
            <a:pPr lvl="0">
              <a:spcAft>
                <a:spcPts val="600"/>
              </a:spcAft>
            </a:pPr>
            <a:r>
              <a:rPr lang="en-US" sz="2800" dirty="0"/>
              <a:t>Provide a setting for new and existing members </a:t>
            </a:r>
            <a:br>
              <a:rPr lang="en-US" sz="2800" dirty="0"/>
            </a:br>
            <a:r>
              <a:rPr lang="en-US" sz="2800" dirty="0"/>
              <a:t>to network </a:t>
            </a:r>
          </a:p>
          <a:p>
            <a:pPr lvl="0">
              <a:spcAft>
                <a:spcPts val="600"/>
              </a:spcAft>
            </a:pPr>
            <a:r>
              <a:rPr lang="en-US" sz="2800" dirty="0"/>
              <a:t>Provide learning opportunities on key issues related to Texas water resources </a:t>
            </a:r>
          </a:p>
          <a:p>
            <a:pPr lvl="0"/>
            <a:r>
              <a:rPr lang="en-US" sz="2800" dirty="0"/>
              <a:t>Promote effective interactions between researchers and stakeholders</a:t>
            </a:r>
          </a:p>
          <a:p>
            <a:pPr marL="0" indent="0">
              <a:buNone/>
            </a:pPr>
            <a:endParaRPr lang="en-US" sz="2400" b="1" dirty="0">
              <a:solidFill>
                <a:srgbClr val="006600"/>
              </a:solidFill>
            </a:endParaRPr>
          </a:p>
          <a:p>
            <a:pPr lvl="0">
              <a:spcAft>
                <a:spcPts val="1800"/>
              </a:spcAft>
            </a:pP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3680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3152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6600"/>
                </a:solidFill>
              </a:rPr>
              <a:t>Thursday’s Agenda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016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912091"/>
            <a:ext cx="8229600" cy="0"/>
          </a:xfrm>
          <a:prstGeom prst="line">
            <a:avLst/>
          </a:prstGeom>
          <a:ln w="444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457208" y="1371600"/>
            <a:ext cx="8458201" cy="518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US" sz="2200" dirty="0">
              <a:solidFill>
                <a:prstClr val="black"/>
              </a:solidFill>
            </a:endParaRPr>
          </a:p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US" sz="2200" dirty="0">
              <a:solidFill>
                <a:prstClr val="black"/>
              </a:solidFill>
            </a:endParaRPr>
          </a:p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US" sz="2200" dirty="0">
              <a:solidFill>
                <a:prstClr val="black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1799299"/>
              </p:ext>
            </p:extLst>
          </p:nvPr>
        </p:nvGraphicFramePr>
        <p:xfrm>
          <a:off x="457200" y="1344263"/>
          <a:ext cx="8229600" cy="5147763"/>
        </p:xfrm>
        <a:graphic>
          <a:graphicData uri="http://schemas.openxmlformats.org/drawingml/2006/table">
            <a:tbl>
              <a:tblPr firstRow="1" firstCol="1" bandRow="1"/>
              <a:tblGrid>
                <a:gridCol w="1129552">
                  <a:extLst>
                    <a:ext uri="{9D8B030D-6E8A-4147-A177-3AD203B41FA5}">
                      <a16:colId xmlns:a16="http://schemas.microsoft.com/office/drawing/2014/main" val="547324943"/>
                    </a:ext>
                  </a:extLst>
                </a:gridCol>
                <a:gridCol w="7100048">
                  <a:extLst>
                    <a:ext uri="{9D8B030D-6E8A-4147-A177-3AD203B41FA5}">
                      <a16:colId xmlns:a16="http://schemas.microsoft.com/office/drawing/2014/main" val="799470070"/>
                    </a:ext>
                  </a:extLst>
                </a:gridCol>
              </a:tblGrid>
              <a:tr h="117033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12:15 PM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Water Technology and New Approaches to Classic Problems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Cyber Infrastructure: Suzanne Pierce, University of Texas at Austin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Aquifer Storage: June Mirecki, U.S. Army Corps of Engineers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Tree Rings &amp; Drought: Bryan Black, University of Arizona Laboratory of Tree-Ring Research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958086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2:15 PM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Coffee Break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2753559"/>
                  </a:ext>
                </a:extLst>
              </a:tr>
              <a:tr h="34642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2:45 PM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2019 Texas Legislative Session Updates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Ken Kramer, Sierra Club – Lone Star Chapter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4959181"/>
                  </a:ext>
                </a:extLst>
              </a:tr>
              <a:tr h="8602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3:15 PM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Lightning Talks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Urban Expansion: Steven Richter, University of Texas at Austin</a:t>
                      </a:r>
                    </a:p>
                    <a:p>
                      <a:pPr marL="342900" marR="0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Remnant Tributaries of the Rio Grande: Jude Benavides, University of Texas Rio Grande Valley</a:t>
                      </a:r>
                    </a:p>
                    <a:p>
                      <a:pPr marL="342900" marR="0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Community-based sustainability: Mike Cheng, University of Texas Rio Grande Valley</a:t>
                      </a:r>
                    </a:p>
                    <a:p>
                      <a:pPr marL="342900" marR="0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5Vs of Big Data for Water: Venki Uddameri, Texas Tech University</a:t>
                      </a:r>
                    </a:p>
                    <a:p>
                      <a:pPr marL="342900" marR="0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InSAR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 for Natural Hazard Prediction: Ann Chen, University of Texas at Austin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1547391"/>
                  </a:ext>
                </a:extLst>
              </a:tr>
              <a:tr h="53624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3:45 PM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Texas Climate Projections Report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John Nielsen-Gammon, Texas A&amp;M University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2104263"/>
                  </a:ext>
                </a:extLst>
              </a:tr>
              <a:tr h="26812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5:00 PM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Times New Roman" panose="02020603050405020304" pitchFamily="18" charset="0"/>
                        </a:rPr>
                        <a:t>Happy Hour (wine/beer, tapas) at Jackson School of Geosciences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4190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022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315200" cy="9144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6600"/>
                </a:solidFill>
              </a:rPr>
              <a:t>TWRN: How did we get here?</a:t>
            </a:r>
            <a:endParaRPr lang="en-US" sz="4000" b="1" dirty="0">
              <a:solidFill>
                <a:srgbClr val="008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016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8" y="1143000"/>
            <a:ext cx="8229600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457208" y="1371600"/>
            <a:ext cx="8458201" cy="518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US" sz="2200" dirty="0">
              <a:solidFill>
                <a:prstClr val="black"/>
              </a:solidFill>
            </a:endParaRPr>
          </a:p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US" sz="2200" dirty="0">
              <a:solidFill>
                <a:prstClr val="black"/>
              </a:solidFill>
            </a:endParaRPr>
          </a:p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US" sz="2200" dirty="0">
              <a:solidFill>
                <a:prstClr val="black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B40B251-4A6B-45E4-8F63-FB3A5BFF67C6}"/>
              </a:ext>
            </a:extLst>
          </p:cNvPr>
          <p:cNvSpPr txBox="1">
            <a:spLocks/>
          </p:cNvSpPr>
          <p:nvPr/>
        </p:nvSpPr>
        <p:spPr>
          <a:xfrm>
            <a:off x="685800" y="1295400"/>
            <a:ext cx="8229600" cy="510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NSF Coupled Natural &amp; Human Systems grant:</a:t>
            </a:r>
          </a:p>
          <a:p>
            <a:pPr marL="339725" indent="0">
              <a:buFont typeface="Arial" pitchFamily="34" charset="0"/>
              <a:buNone/>
            </a:pPr>
            <a:r>
              <a:rPr lang="en-US" sz="2000" i="1" dirty="0"/>
              <a:t>The New 100th Meridian - Urban Water Resiliency </a:t>
            </a:r>
          </a:p>
          <a:p>
            <a:pPr marL="339725" indent="0">
              <a:spcBef>
                <a:spcPts val="0"/>
              </a:spcBef>
              <a:buFont typeface="Arial" pitchFamily="34" charset="0"/>
              <a:buNone/>
            </a:pPr>
            <a:r>
              <a:rPr lang="en-US" sz="2000" i="1" dirty="0"/>
              <a:t>in a Climatic and Demographic Hot Spot</a:t>
            </a:r>
          </a:p>
          <a:p>
            <a:pPr marL="0" indent="0">
              <a:buFont typeface="Arial" pitchFamily="34" charset="0"/>
              <a:buNone/>
            </a:pPr>
            <a:endParaRPr lang="en-US" sz="1600" dirty="0"/>
          </a:p>
          <a:p>
            <a:pPr>
              <a:spcAft>
                <a:spcPts val="1800"/>
              </a:spcAft>
            </a:pPr>
            <a:r>
              <a:rPr lang="en-US" sz="2800" dirty="0"/>
              <a:t>Parallel effort to pursue a research network </a:t>
            </a:r>
          </a:p>
          <a:p>
            <a:r>
              <a:rPr lang="en-US" sz="2800" dirty="0"/>
              <a:t>Six prior meetings: Key steps forward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May 2015: Network purpose and niche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December 2015: Grand challenges, mission 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August 2016: Nodes and network efficacy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May 2017: Science of communication, key issues </a:t>
            </a:r>
            <a:br>
              <a:rPr lang="en-US" sz="2000" dirty="0"/>
            </a:br>
            <a:r>
              <a:rPr lang="en-US" sz="2000" dirty="0"/>
              <a:t>for policy makers and managers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January 2018: Science-stakeholder interaction in producing research</a:t>
            </a:r>
            <a:endParaRPr lang="en-US" sz="2000" dirty="0">
              <a:highlight>
                <a:srgbClr val="FFFF00"/>
              </a:highlight>
            </a:endParaRPr>
          </a:p>
          <a:p>
            <a:pPr lvl="1">
              <a:spcBef>
                <a:spcPts val="0"/>
              </a:spcBef>
            </a:pPr>
            <a:r>
              <a:rPr lang="en-US" sz="2000" dirty="0"/>
              <a:t>September 2018: Water markets, flood resilience</a:t>
            </a:r>
            <a:endParaRPr lang="en-US" sz="2400" dirty="0"/>
          </a:p>
          <a:p>
            <a:pPr marL="457200" lvl="1" indent="0">
              <a:buFont typeface="Arial" pitchFamily="34" charset="0"/>
              <a:buNone/>
            </a:pPr>
            <a:r>
              <a:rPr lang="en-US" sz="1800" b="1" i="1" dirty="0">
                <a:solidFill>
                  <a:srgbClr val="006600"/>
                </a:solidFill>
              </a:rPr>
              <a:t>http://www.esi.utexas.edu/research/texas-water-research-network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70035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315200" cy="9144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8000"/>
                </a:solidFill>
              </a:rPr>
              <a:t>TWRN Mission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016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8" y="1143000"/>
            <a:ext cx="8229600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457208" y="1371600"/>
            <a:ext cx="8458201" cy="518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US" sz="2200" dirty="0">
              <a:solidFill>
                <a:prstClr val="black"/>
              </a:solidFill>
            </a:endParaRPr>
          </a:p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US" sz="2200" dirty="0">
              <a:solidFill>
                <a:prstClr val="black"/>
              </a:solidFill>
            </a:endParaRPr>
          </a:p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US" sz="2200" dirty="0">
              <a:solidFill>
                <a:prstClr val="black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1981200"/>
            <a:ext cx="8211879" cy="228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Bringing researchers together in addressing the resilience of Texas water resources to changes in natural and human systems, and to improve connections between science and policy</a:t>
            </a:r>
          </a:p>
        </p:txBody>
      </p:sp>
    </p:spTree>
    <p:extLst>
      <p:ext uri="{BB962C8B-B14F-4D97-AF65-F5344CB8AC3E}">
        <p14:creationId xmlns:p14="http://schemas.microsoft.com/office/powerpoint/2010/main" val="201119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76200"/>
            <a:ext cx="7315200" cy="9144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6600"/>
                </a:solidFill>
              </a:rPr>
              <a:t>Grand Challenges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016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762000"/>
            <a:ext cx="8229600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457208" y="1371600"/>
            <a:ext cx="8458201" cy="518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US" sz="2200" dirty="0">
              <a:solidFill>
                <a:prstClr val="black"/>
              </a:solidFill>
            </a:endParaRPr>
          </a:p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US" sz="2200" dirty="0">
              <a:solidFill>
                <a:prstClr val="black"/>
              </a:solidFill>
            </a:endParaRPr>
          </a:p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US" sz="2200" dirty="0">
              <a:solidFill>
                <a:prstClr val="black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E281DD9-7C91-4CAD-B90B-FC1AC54F9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2989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/>
              <a:t>1. How can we address the complexities of the natural system wherein a changing climate is forced by external anthropogenic processes in a climatically-sensitive region?</a:t>
            </a:r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r>
              <a:rPr lang="en-US" sz="2200" dirty="0"/>
              <a:t>2. Based on advancing our understanding of the complexities outlined by GC-1, how accurately can we project water availability on this regional scale?</a:t>
            </a:r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r>
              <a:rPr lang="en-US" sz="2200" dirty="0"/>
              <a:t>3. What forcing factors and couplings between forcing factors drive the human system that comprises a rapidly-growing and demographically-shifting sentinel community in a water-stressed region?</a:t>
            </a:r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r>
              <a:rPr lang="en-US" sz="2200" dirty="0"/>
              <a:t>4. How can we project the impacts of the natural and human systems on each other to produce a regional-scale assessment of urban water resiliency that can be used to inform effective solutions through education, policy and technology?</a:t>
            </a:r>
          </a:p>
        </p:txBody>
      </p:sp>
    </p:spTree>
    <p:extLst>
      <p:ext uri="{BB962C8B-B14F-4D97-AF65-F5344CB8AC3E}">
        <p14:creationId xmlns:p14="http://schemas.microsoft.com/office/powerpoint/2010/main" val="228482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28" y="0"/>
            <a:ext cx="915931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43200" y="304813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Universities Represented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300" y="795021"/>
            <a:ext cx="493819" cy="583437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459B079-7188-43C9-876F-6EDC341C4425}"/>
              </a:ext>
            </a:extLst>
          </p:cNvPr>
          <p:cNvSpPr/>
          <p:nvPr/>
        </p:nvSpPr>
        <p:spPr>
          <a:xfrm>
            <a:off x="533400" y="2209800"/>
            <a:ext cx="152400" cy="15239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209E8A-ABAF-45EA-808D-53AE5D6C8C35}"/>
              </a:ext>
            </a:extLst>
          </p:cNvPr>
          <p:cNvSpPr txBox="1"/>
          <p:nvPr/>
        </p:nvSpPr>
        <p:spPr>
          <a:xfrm>
            <a:off x="685800" y="213360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U of AZ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0C1DCFA-D6CD-4EC4-A613-2D143513A2DB}"/>
              </a:ext>
            </a:extLst>
          </p:cNvPr>
          <p:cNvSpPr/>
          <p:nvPr/>
        </p:nvSpPr>
        <p:spPr>
          <a:xfrm>
            <a:off x="7848600" y="2057406"/>
            <a:ext cx="152400" cy="15239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AFE735-36E7-48B6-BB9B-157E20F83106}"/>
              </a:ext>
            </a:extLst>
          </p:cNvPr>
          <p:cNvSpPr txBox="1"/>
          <p:nvPr/>
        </p:nvSpPr>
        <p:spPr>
          <a:xfrm>
            <a:off x="6629400" y="1888129"/>
            <a:ext cx="13805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UT Arlington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E601097-F6D8-4F85-8682-8A96FF5598C5}"/>
              </a:ext>
            </a:extLst>
          </p:cNvPr>
          <p:cNvSpPr/>
          <p:nvPr/>
        </p:nvSpPr>
        <p:spPr>
          <a:xfrm>
            <a:off x="586741" y="226567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0E1AB29-8652-4148-915E-0A3B9F2773DB}"/>
              </a:ext>
            </a:extLst>
          </p:cNvPr>
          <p:cNvSpPr/>
          <p:nvPr/>
        </p:nvSpPr>
        <p:spPr>
          <a:xfrm>
            <a:off x="7905750" y="211074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4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006600"/>
                </a:solidFill>
              </a:rPr>
              <a:t>Network</a:t>
            </a:r>
            <a:r>
              <a:rPr lang="en-US" b="1" dirty="0">
                <a:solidFill>
                  <a:srgbClr val="006600"/>
                </a:solidFill>
              </a:rPr>
              <a:t>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6600"/>
                </a:solidFill>
              </a:rPr>
              <a:t>The New 100</a:t>
            </a:r>
            <a:r>
              <a:rPr lang="en-US" baseline="30000" dirty="0">
                <a:solidFill>
                  <a:srgbClr val="006600"/>
                </a:solidFill>
              </a:rPr>
              <a:t>th</a:t>
            </a:r>
            <a:r>
              <a:rPr lang="en-US" dirty="0">
                <a:solidFill>
                  <a:srgbClr val="006600"/>
                </a:solidFill>
              </a:rPr>
              <a:t> Meridian  </a:t>
            </a:r>
          </a:p>
          <a:p>
            <a:pPr lvl="1"/>
            <a:r>
              <a:rPr lang="en-US" dirty="0"/>
              <a:t>National Science Foundation, Coupled Natural and Human Systems Program grant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6600"/>
                </a:solidFill>
              </a:rPr>
              <a:t>Texas Water Research Network</a:t>
            </a:r>
          </a:p>
          <a:p>
            <a:pPr lvl="1"/>
            <a:r>
              <a:rPr lang="en-US" dirty="0"/>
              <a:t>The Cynthia and George Mitchell Foundation, www.cgmf.org</a:t>
            </a:r>
            <a:r>
              <a:rPr lang="en-US" b="1" dirty="0"/>
              <a:t>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295400"/>
            <a:ext cx="8229600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235461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2002</TotalTime>
  <Words>672</Words>
  <Application>Microsoft Office PowerPoint</Application>
  <PresentationFormat>On-screen Show (4:3)</PresentationFormat>
  <Paragraphs>152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MS Mincho</vt:lpstr>
      <vt:lpstr>Symbol</vt:lpstr>
      <vt:lpstr>Times New Roman</vt:lpstr>
      <vt:lpstr>2_Office Theme</vt:lpstr>
      <vt:lpstr>3_Office Theme</vt:lpstr>
      <vt:lpstr>5_Office Theme</vt:lpstr>
      <vt:lpstr>Welcome to the  Texas Water Research Network</vt:lpstr>
      <vt:lpstr>PowerPoint Presentation</vt:lpstr>
      <vt:lpstr>Goals for meeting</vt:lpstr>
      <vt:lpstr>Thursday’s Agenda</vt:lpstr>
      <vt:lpstr>TWRN: How did we get here?</vt:lpstr>
      <vt:lpstr>TWRN Mission</vt:lpstr>
      <vt:lpstr>Grand Challenges</vt:lpstr>
      <vt:lpstr>PowerPoint Presentation</vt:lpstr>
      <vt:lpstr>Network support</vt:lpstr>
      <vt:lpstr>Texas Water Research Network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Schematic of NSF CNH project</vt:lpstr>
    </vt:vector>
  </TitlesOfParts>
  <Company>University of Texas at Austin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Texas  Water Research Network</dc:title>
  <dc:creator>Suzanne Schwartz</dc:creator>
  <cp:lastModifiedBy>ESI-user</cp:lastModifiedBy>
  <cp:revision>62</cp:revision>
  <dcterms:created xsi:type="dcterms:W3CDTF">2017-05-04T16:03:27Z</dcterms:created>
  <dcterms:modified xsi:type="dcterms:W3CDTF">2019-05-30T16:38:23Z</dcterms:modified>
</cp:coreProperties>
</file>