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6" r:id="rId2"/>
    <p:sldId id="262" r:id="rId3"/>
    <p:sldId id="263" r:id="rId4"/>
    <p:sldId id="264" r:id="rId5"/>
    <p:sldId id="265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31F"/>
    <a:srgbClr val="B04304"/>
    <a:srgbClr val="BF5727"/>
    <a:srgbClr val="BF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51" autoAdjust="0"/>
    <p:restoredTop sz="94675"/>
  </p:normalViewPr>
  <p:slideViewPr>
    <p:cSldViewPr snapToGrid="0" snapToObjects="1">
      <p:cViewPr varScale="1">
        <p:scale>
          <a:sx n="109" d="100"/>
          <a:sy n="109" d="100"/>
        </p:scale>
        <p:origin x="129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76BA1-16DE-4C17-8E50-786DFCB0773D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B235A-FF6B-40BC-8A80-325B4B376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91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235A-FF6B-40BC-8A80-325B4B3765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87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235A-FF6B-40BC-8A80-325B4B3765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7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235A-FF6B-40BC-8A80-325B4B3765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1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B235A-FF6B-40BC-8A80-325B4B3765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7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94846" y="1769078"/>
            <a:ext cx="7437816" cy="27270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rgbClr val="BF57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98884" y="4773623"/>
            <a:ext cx="673377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937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94846" y="1769078"/>
            <a:ext cx="7437816" cy="272706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 baseline="0">
                <a:solidFill>
                  <a:srgbClr val="BF57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98884" y="4773623"/>
            <a:ext cx="673377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900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9033" y="1058239"/>
            <a:ext cx="7740650" cy="6889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BF57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 bwMode="auto">
          <a:xfrm>
            <a:off x="709033" y="1855886"/>
            <a:ext cx="7734300" cy="4589463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chemeClr val="bg2"/>
              </a:buClr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800100" indent="-342900">
              <a:buClr>
                <a:schemeClr val="bg2"/>
              </a:buClr>
              <a:buFont typeface="Lucida Grande"/>
              <a:buChar char="-"/>
              <a:defRPr sz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chemeClr val="bg2"/>
              </a:buClr>
              <a:buFont typeface="Arial"/>
              <a:buChar char="•"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3450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>
            <a:spLocks noGrp="1"/>
          </p:cNvSpPr>
          <p:nvPr>
            <p:ph sz="half" idx="1"/>
          </p:nvPr>
        </p:nvSpPr>
        <p:spPr bwMode="auto">
          <a:xfrm>
            <a:off x="628650" y="1915993"/>
            <a:ext cx="3867150" cy="4333875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1058239"/>
            <a:ext cx="7913397" cy="6889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BF570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sz="half" idx="10"/>
          </p:nvPr>
        </p:nvSpPr>
        <p:spPr bwMode="auto">
          <a:xfrm>
            <a:off x="4674897" y="1915441"/>
            <a:ext cx="3867150" cy="4333875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4618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11975"/>
          </a:xfrm>
          <a:prstGeom prst="rect">
            <a:avLst/>
          </a:prstGeom>
          <a:solidFill>
            <a:srgbClr val="B043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7863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95A5B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245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043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3" name="Picture 4" descr="knockout_formal_Cockrel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2552700"/>
            <a:ext cx="8143875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30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6350"/>
            <a:ext cx="9144000" cy="930275"/>
          </a:xfrm>
          <a:prstGeom prst="rect">
            <a:avLst/>
          </a:prstGeom>
          <a:solidFill>
            <a:srgbClr val="B043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27" name="Picture 1" descr="Cockrell_KO_formal_ASE_EM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13" y="-195263"/>
            <a:ext cx="4887913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5" r:id="rId5"/>
    <p:sldLayoutId id="2147483684" r:id="rId6"/>
    <p:sldLayoutId id="2147483686" r:id="rId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50947" y="1437749"/>
            <a:ext cx="7772400" cy="303646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of InSAR for Natural Hazards Prediction and Risk Mitigation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Ann Chen</a:t>
            </a:r>
            <a:b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The_Earth_seen_from_Apollo_17_with_transparent_backgr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 r="10224" b="79741"/>
          <a:stretch/>
        </p:blipFill>
        <p:spPr>
          <a:xfrm>
            <a:off x="-95574" y="4474209"/>
            <a:ext cx="9370306" cy="2385952"/>
          </a:xfrm>
          <a:prstGeom prst="rect">
            <a:avLst/>
          </a:prstGeom>
        </p:spPr>
      </p:pic>
      <p:pic>
        <p:nvPicPr>
          <p:cNvPr id="10" name="Picture 9" descr="alo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/>
          <a:stretch/>
        </p:blipFill>
        <p:spPr>
          <a:xfrm rot="20532933">
            <a:off x="-192296" y="2740415"/>
            <a:ext cx="4284106" cy="20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9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176" y="165867"/>
            <a:ext cx="7740650" cy="6889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chemeClr val="bg1">
                    <a:lumMod val="95000"/>
                  </a:schemeClr>
                </a:solidFill>
                <a:latin typeface="Palatino Linotype"/>
                <a:cs typeface="Palatino Linotype"/>
              </a:rPr>
              <a:t>Radar Interferometry Group</a:t>
            </a:r>
            <a:endParaRPr lang="en-US" sz="3200" b="0" dirty="0">
              <a:solidFill>
                <a:schemeClr val="bg1">
                  <a:lumMod val="95000"/>
                </a:schemeClr>
              </a:solidFill>
              <a:latin typeface="Palatino Linotype"/>
              <a:cs typeface="Palatino Linotype"/>
            </a:endParaRPr>
          </a:p>
        </p:txBody>
      </p:sp>
      <p:pic>
        <p:nvPicPr>
          <p:cNvPr id="3" name="Picture 2" descr="csr_logo_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36" y="6136799"/>
            <a:ext cx="1754842" cy="612428"/>
          </a:xfrm>
          <a:prstGeom prst="rect">
            <a:avLst/>
          </a:prstGeom>
        </p:spPr>
      </p:pic>
      <p:pic>
        <p:nvPicPr>
          <p:cNvPr id="11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7" y="942685"/>
            <a:ext cx="5126204" cy="4353110"/>
          </a:xfrm>
        </p:spPr>
      </p:pic>
      <p:pic>
        <p:nvPicPr>
          <p:cNvPr id="8" name="Picture 7" descr="Screen Shot 2017-07-05 at 1.03.28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6935"/>
          <a:stretch/>
        </p:blipFill>
        <p:spPr>
          <a:xfrm>
            <a:off x="5823" y="4483881"/>
            <a:ext cx="2922138" cy="23741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6182" y="5349580"/>
            <a:ext cx="5250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Centimeter</a:t>
            </a:r>
            <a:r>
              <a:rPr lang="en-US" altLang="zh-CN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-level</a:t>
            </a:r>
            <a:r>
              <a:rPr lang="zh-CN" altLang="en-US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altLang="zh-CN" sz="2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v</a:t>
            </a:r>
            <a:r>
              <a:rPr lang="en-US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olcanic deformation at Kilauea, Hawaii detected by an imaging radar satellite</a:t>
            </a:r>
            <a:endParaRPr lang="en-US" sz="2200" i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5102384" y="1436598"/>
            <a:ext cx="4067346" cy="5268892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  <a:lvl2pPr marL="8001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/>
              <a:buChar char="-"/>
              <a:defRPr sz="2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2pPr>
            <a:lvl3pPr marL="12573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/>
              <a:buChar char="•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Interferometric </a:t>
            </a:r>
            <a:r>
              <a:rPr lang="en-US" dirty="0">
                <a:solidFill>
                  <a:schemeClr val="tx1"/>
                </a:solidFill>
              </a:rPr>
              <a:t>Synthetic Aperture Radar (InSAR) image processing </a:t>
            </a:r>
            <a:r>
              <a:rPr lang="en-US" dirty="0" smtClean="0">
                <a:solidFill>
                  <a:schemeClr val="tx1"/>
                </a:solidFill>
              </a:rPr>
              <a:t>algorithms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InSAR-based earth </a:t>
            </a:r>
            <a:r>
              <a:rPr lang="en-US" dirty="0" smtClean="0">
                <a:solidFill>
                  <a:schemeClr val="tx1"/>
                </a:solidFill>
              </a:rPr>
              <a:t>science applications</a:t>
            </a:r>
            <a:endParaRPr lang="en-US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0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89584" y="161560"/>
            <a:ext cx="7740650" cy="688975"/>
          </a:xfrm>
        </p:spPr>
        <p:txBody>
          <a:bodyPr>
            <a:normAutofit/>
          </a:bodyPr>
          <a:lstStyle/>
          <a:p>
            <a:pPr algn="r"/>
            <a:r>
              <a:rPr lang="en-US" sz="3200" b="0" smtClean="0">
                <a:solidFill>
                  <a:schemeClr val="bg1">
                    <a:lumMod val="95000"/>
                  </a:schemeClr>
                </a:solidFill>
                <a:latin typeface="Palatino Linotype"/>
                <a:cs typeface="Palatino Linotype"/>
              </a:rPr>
              <a:t>InSAR applications</a:t>
            </a:r>
            <a:endParaRPr lang="en-US" sz="3200" b="0" dirty="0">
              <a:solidFill>
                <a:schemeClr val="bg1">
                  <a:lumMod val="95000"/>
                </a:schemeClr>
              </a:solidFill>
              <a:latin typeface="Palatino Linotype"/>
              <a:cs typeface="Palatino Linotype"/>
            </a:endParaRPr>
          </a:p>
        </p:txBody>
      </p:sp>
      <p:pic>
        <p:nvPicPr>
          <p:cNvPr id="7" name="Picture 6" descr="csr_logo_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392" y="6084304"/>
            <a:ext cx="1754842" cy="612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4022" y="3454792"/>
            <a:ext cx="1688353" cy="584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InSAR</a:t>
            </a:r>
            <a:endParaRPr lang="en-US" sz="3200" dirty="0">
              <a:latin typeface="Helvetica"/>
              <a:cs typeface="Helvetica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78846" y="3689485"/>
            <a:ext cx="122517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937435" y="2687355"/>
            <a:ext cx="866588" cy="767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1221" y="1856358"/>
            <a:ext cx="2486213" cy="1200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Tectonic and volcanic deformation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222" y="3283481"/>
            <a:ext cx="2127625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Atmospheric water vapor</a:t>
            </a:r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610842" y="2320547"/>
            <a:ext cx="0" cy="11288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0724" y="1844201"/>
            <a:ext cx="2390589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Permafrost</a:t>
            </a:r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10842" y="4039568"/>
            <a:ext cx="0" cy="9392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05192" y="4978796"/>
            <a:ext cx="2256121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Glacial motion</a:t>
            </a:r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492375" y="2687355"/>
            <a:ext cx="844177" cy="7619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492375" y="3698979"/>
            <a:ext cx="1135527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94610" y="4635150"/>
            <a:ext cx="2584822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Helvetica"/>
                <a:cs typeface="Helvetica"/>
              </a:rPr>
              <a:t>Rain-induced Flood </a:t>
            </a:r>
            <a:r>
              <a:rPr lang="en-US" dirty="0" smtClean="0">
                <a:latin typeface="Helvetica"/>
                <a:cs typeface="Helvetica"/>
              </a:rPr>
              <a:t>modeling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7902" y="3255117"/>
            <a:ext cx="2151530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Wastewater injection</a:t>
            </a:r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950882" y="4039568"/>
            <a:ext cx="853142" cy="59558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492375" y="4000661"/>
            <a:ext cx="702235" cy="6344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6140" y="4609464"/>
            <a:ext cx="2224742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Infrastructure monitoring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6552" y="1896988"/>
            <a:ext cx="2224742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Induced seismicity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2627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89584" y="161560"/>
            <a:ext cx="7740650" cy="688975"/>
          </a:xfrm>
        </p:spPr>
        <p:txBody>
          <a:bodyPr>
            <a:normAutofit/>
          </a:bodyPr>
          <a:lstStyle/>
          <a:p>
            <a:pPr algn="r"/>
            <a:r>
              <a:rPr lang="en-US" sz="3200" b="0" smtClean="0">
                <a:solidFill>
                  <a:schemeClr val="bg1">
                    <a:lumMod val="95000"/>
                  </a:schemeClr>
                </a:solidFill>
                <a:latin typeface="Palatino Linotype"/>
                <a:cs typeface="Palatino Linotype"/>
              </a:rPr>
              <a:t>InSAR applications</a:t>
            </a:r>
            <a:endParaRPr lang="en-US" sz="3200" b="0" dirty="0">
              <a:solidFill>
                <a:schemeClr val="bg1">
                  <a:lumMod val="95000"/>
                </a:schemeClr>
              </a:solidFill>
              <a:latin typeface="Palatino Linotype"/>
              <a:cs typeface="Palatino Linotyp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/>
          <a:stretch/>
        </p:blipFill>
        <p:spPr>
          <a:xfrm>
            <a:off x="304799" y="1047602"/>
            <a:ext cx="8711701" cy="553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1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89584" y="161560"/>
            <a:ext cx="7740650" cy="688975"/>
          </a:xfrm>
        </p:spPr>
        <p:txBody>
          <a:bodyPr>
            <a:normAutofit/>
          </a:bodyPr>
          <a:lstStyle/>
          <a:p>
            <a:pPr algn="r"/>
            <a:r>
              <a:rPr lang="en-US" sz="3200" b="0" smtClean="0">
                <a:solidFill>
                  <a:schemeClr val="bg1">
                    <a:lumMod val="95000"/>
                  </a:schemeClr>
                </a:solidFill>
                <a:latin typeface="Palatino Linotype"/>
                <a:cs typeface="Palatino Linotype"/>
              </a:rPr>
              <a:t>InSAR applications</a:t>
            </a:r>
            <a:endParaRPr lang="en-US" sz="3200" b="0" dirty="0">
              <a:solidFill>
                <a:schemeClr val="bg1">
                  <a:lumMod val="95000"/>
                </a:schemeClr>
              </a:solidFill>
              <a:latin typeface="Palatino Linotype"/>
              <a:cs typeface="Palatino Linotype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422D47-AC3A-BE45-8468-94B78C629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1993"/>
          <a:stretch/>
        </p:blipFill>
        <p:spPr>
          <a:xfrm>
            <a:off x="0" y="1322438"/>
            <a:ext cx="8957733" cy="3503561"/>
          </a:xfrm>
        </p:spPr>
      </p:pic>
      <p:sp>
        <p:nvSpPr>
          <p:cNvPr id="3" name="TextBox 2"/>
          <p:cNvSpPr txBox="1"/>
          <p:nvPr/>
        </p:nvSpPr>
        <p:spPr>
          <a:xfrm>
            <a:off x="1354667" y="4944533"/>
            <a:ext cx="6790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SAR/InSAR based Land-cover classification around Lake Houston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93525"/>
      </p:ext>
    </p:extLst>
  </p:cSld>
  <p:clrMapOvr>
    <a:masterClrMapping/>
  </p:clrMapOvr>
</p:sld>
</file>

<file path=ppt/theme/theme1.xml><?xml version="1.0" encoding="utf-8"?>
<a:theme xmlns:a="http://schemas.openxmlformats.org/drawingml/2006/main" name="ASE_EM PPT Presentation">
  <a:themeElements>
    <a:clrScheme name="Custom 5">
      <a:dk1>
        <a:srgbClr val="000000"/>
      </a:dk1>
      <a:lt1>
        <a:srgbClr val="FFFFFF"/>
      </a:lt1>
      <a:dk2>
        <a:srgbClr val="3A3E40"/>
      </a:dk2>
      <a:lt2>
        <a:srgbClr val="595A5B"/>
      </a:lt2>
      <a:accent1>
        <a:srgbClr val="F2A900"/>
      </a:accent1>
      <a:accent2>
        <a:srgbClr val="BF5700"/>
      </a:accent2>
      <a:accent3>
        <a:srgbClr val="005E86"/>
      </a:accent3>
      <a:accent4>
        <a:srgbClr val="43695B"/>
      </a:accent4>
      <a:accent5>
        <a:srgbClr val="333F48"/>
      </a:accent5>
      <a:accent6>
        <a:srgbClr val="C1B688"/>
      </a:accent6>
      <a:hlink>
        <a:srgbClr val="003E5C"/>
      </a:hlink>
      <a:folHlink>
        <a:srgbClr val="787A7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ASE_EM Powerpoint Template</Template>
  <TotalTime>1743</TotalTime>
  <Words>78</Words>
  <Application>Microsoft Office PowerPoint</Application>
  <PresentationFormat>On-screen Show (4:3)</PresentationFormat>
  <Paragraphs>25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ＭＳ Ｐゴシック</vt:lpstr>
      <vt:lpstr>Arial</vt:lpstr>
      <vt:lpstr>Calibri</vt:lpstr>
      <vt:lpstr>Helvetica</vt:lpstr>
      <vt:lpstr>Lucida Grande</vt:lpstr>
      <vt:lpstr>Palatino Linotype</vt:lpstr>
      <vt:lpstr>ASE_EM PPT Presentation</vt:lpstr>
      <vt:lpstr>On use of InSAR for Natural Hazards Prediction and Risk Mitigation    Ann Chen </vt:lpstr>
      <vt:lpstr>Radar Interferometry Group</vt:lpstr>
      <vt:lpstr>InSAR applications</vt:lpstr>
      <vt:lpstr>InSAR applications</vt:lpstr>
      <vt:lpstr>InSAR applications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ASE/EM External Advisory Committee Spring 2015 Meeting</dc:title>
  <dc:creator>Collins, Caitlyn A</dc:creator>
  <cp:lastModifiedBy>Williams, Sarah E</cp:lastModifiedBy>
  <cp:revision>190</cp:revision>
  <dcterms:created xsi:type="dcterms:W3CDTF">2015-10-23T15:35:01Z</dcterms:created>
  <dcterms:modified xsi:type="dcterms:W3CDTF">2019-05-01T17:36:56Z</dcterms:modified>
</cp:coreProperties>
</file>