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3" r:id="rId5"/>
    <p:sldId id="268" r:id="rId6"/>
    <p:sldId id="272" r:id="rId7"/>
    <p:sldId id="274" r:id="rId8"/>
    <p:sldId id="278" r:id="rId9"/>
    <p:sldId id="279" r:id="rId10"/>
    <p:sldId id="285" r:id="rId11"/>
    <p:sldId id="28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Nunito Sans" pitchFamily="2" charset="77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Light" panose="020F0302020204030204" pitchFamily="34" charset="0"/>
      <p:regular r:id="rId30"/>
      <p:bold r:id="rId31"/>
      <p:italic r:id="rId32"/>
      <p:boldItalic r:id="rId33"/>
    </p:embeddedFont>
    <p:embeddedFont>
      <p:font typeface="Spartan" pitchFamily="2" charset="77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3lD/Wmm/5P81EqsIZjBAsHc2S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300"/>
  </p:normalViewPr>
  <p:slideViewPr>
    <p:cSldViewPr snapToGrid="0">
      <p:cViewPr varScale="1">
        <p:scale>
          <a:sx n="60" d="100"/>
          <a:sy n="60" d="100"/>
        </p:scale>
        <p:origin x="200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1" name="Google Shape;4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5BEB4-30A3-514B-B1F9-91AFC1BE1D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exaswaterconservationscorecard.org/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3013" r="3013"/>
          <a:stretch/>
        </p:blipFill>
        <p:spPr>
          <a:xfrm>
            <a:off x="5177392" y="-641615"/>
            <a:ext cx="13110608" cy="10928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-406310" y="1616807"/>
            <a:ext cx="14956262" cy="7053384"/>
            <a:chOff x="0" y="0"/>
            <a:chExt cx="19941685" cy="9404513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19941685" cy="9404513"/>
            </a:xfrm>
            <a:prstGeom prst="rect">
              <a:avLst/>
            </a:prstGeom>
            <a:solidFill>
              <a:srgbClr val="005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913347" y="2638975"/>
              <a:ext cx="17294579" cy="3397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n-US" sz="7200" b="0" i="0" u="none" strike="noStrike" cap="none" dirty="0">
                  <a:solidFill>
                    <a:srgbClr val="FEFFF8"/>
                  </a:solidFill>
                  <a:latin typeface="Spartan"/>
                  <a:ea typeface="Spartan"/>
                  <a:cs typeface="Spartan"/>
                  <a:sym typeface="Spartan"/>
                </a:rPr>
                <a:t>Texas Water Conservation Scorecard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1913347" y="6631641"/>
              <a:ext cx="15237000" cy="1661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rgbClr val="7DBFB8"/>
                  </a:solidFill>
                  <a:latin typeface="Arial"/>
                  <a:ea typeface="Arial"/>
                  <a:cs typeface="Arial"/>
                  <a:sym typeface="Arial"/>
                </a:rPr>
                <a:t>Jennifer Walker, National Wildlife Federation</a:t>
              </a:r>
              <a:endParaRPr sz="3200" b="0" i="0" u="none" strike="noStrike" cap="none" dirty="0">
                <a:solidFill>
                  <a:srgbClr val="7DBFB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>
                  <a:solidFill>
                    <a:srgbClr val="7DBFB8"/>
                  </a:solidFill>
                </a:rPr>
                <a:t>May 19</a:t>
              </a:r>
              <a:r>
                <a:rPr lang="en-US" sz="2800" b="0" i="0" u="none" strike="noStrike" cap="none" dirty="0">
                  <a:solidFill>
                    <a:srgbClr val="7DBFB8"/>
                  </a:solidFill>
                  <a:latin typeface="Arial"/>
                  <a:ea typeface="Arial"/>
                  <a:cs typeface="Arial"/>
                  <a:sym typeface="Arial"/>
                </a:rPr>
                <a:t>, 2021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913347" y="694378"/>
              <a:ext cx="11221176" cy="1167754"/>
            </a:xfrm>
            <a:prstGeom prst="rect">
              <a:avLst/>
            </a:prstGeom>
            <a:solidFill>
              <a:srgbClr val="FEF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2333699" y="1021080"/>
              <a:ext cx="10380473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52584D"/>
                  </a:solidFill>
                  <a:latin typeface="Arial"/>
                  <a:ea typeface="Arial"/>
                  <a:cs typeface="Arial"/>
                  <a:sym typeface="Arial"/>
                </a:rPr>
                <a:t>TEXAS LIVING WATERS PROJECT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10077001" y="8653121"/>
            <a:ext cx="7666371" cy="1210357"/>
            <a:chOff x="0" y="0"/>
            <a:chExt cx="10221828" cy="1613810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30859" y="245690"/>
              <a:ext cx="3291399" cy="1226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67544" y="0"/>
              <a:ext cx="2754284" cy="129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103616"/>
              <a:ext cx="1510194" cy="151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50061" y="33709"/>
              <a:ext cx="1567723" cy="1417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1"/>
          <p:cNvGrpSpPr/>
          <p:nvPr/>
        </p:nvGrpSpPr>
        <p:grpSpPr>
          <a:xfrm>
            <a:off x="-323850" y="-295275"/>
            <a:ext cx="18935700" cy="10877551"/>
            <a:chOff x="0" y="0"/>
            <a:chExt cx="25247600" cy="14503401"/>
          </a:xfrm>
        </p:grpSpPr>
        <p:pic>
          <p:nvPicPr>
            <p:cNvPr id="415" name="Google Shape;415;p31"/>
            <p:cNvPicPr preferRelativeResize="0"/>
            <p:nvPr/>
          </p:nvPicPr>
          <p:blipFill rotWithShape="1">
            <a:blip r:embed="rId3">
              <a:alphaModFix/>
            </a:blip>
            <a:srcRect l="15847" r="15847"/>
            <a:stretch/>
          </p:blipFill>
          <p:spPr>
            <a:xfrm>
              <a:off x="0" y="0"/>
              <a:ext cx="12623800" cy="14503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31"/>
            <p:cNvPicPr preferRelativeResize="0"/>
            <p:nvPr/>
          </p:nvPicPr>
          <p:blipFill rotWithShape="1">
            <a:blip r:embed="rId4">
              <a:alphaModFix/>
            </a:blip>
            <a:srcRect t="5335" b="5334"/>
            <a:stretch/>
          </p:blipFill>
          <p:spPr>
            <a:xfrm>
              <a:off x="12623800" y="0"/>
              <a:ext cx="12623800" cy="1450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31"/>
          <p:cNvSpPr/>
          <p:nvPr/>
        </p:nvSpPr>
        <p:spPr>
          <a:xfrm>
            <a:off x="0" y="1935126"/>
            <a:ext cx="18288000" cy="4784651"/>
          </a:xfrm>
          <a:prstGeom prst="rect">
            <a:avLst/>
          </a:prstGeom>
          <a:solidFill>
            <a:srgbClr val="6FA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191386" y="2140038"/>
            <a:ext cx="17905228" cy="42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6400" dirty="0">
                <a:solidFill>
                  <a:srgbClr val="FFFFFF"/>
                </a:solidFill>
                <a:latin typeface="Spartan"/>
                <a:sym typeface="Spartan"/>
              </a:rPr>
              <a:t>Please view the interactive Scorecard at </a:t>
            </a:r>
            <a:r>
              <a:rPr lang="en-US" sz="4800" dirty="0">
                <a:solidFill>
                  <a:srgbClr val="FFFFFF"/>
                </a:solidFill>
                <a:latin typeface="Spartan"/>
                <a:sym typeface="Spartan"/>
                <a:hlinkClick r:id="rId5"/>
              </a:rPr>
              <a:t>http://www.texaswaterconservationscorecard.org/</a:t>
            </a:r>
            <a:endParaRPr lang="en-US" sz="4800" dirty="0">
              <a:solidFill>
                <a:srgbClr val="FFFFFF"/>
              </a:solidFill>
              <a:latin typeface="Spartan"/>
              <a:sym typeface="Spartan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endParaRPr lang="en-US" sz="5400" b="0" i="0" u="none" strike="noStrike" cap="none" dirty="0">
              <a:solidFill>
                <a:srgbClr val="FFFFFF"/>
              </a:solidFill>
              <a:latin typeface="Spartan"/>
              <a:ea typeface="Arial"/>
              <a:cs typeface="Arial"/>
              <a:sym typeface="Spartan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4800" dirty="0">
                <a:solidFill>
                  <a:srgbClr val="FFFFFF"/>
                </a:solidFill>
                <a:latin typeface="Spartan"/>
                <a:sym typeface="Spartan"/>
              </a:rPr>
              <a:t>Results, Recommendations, Annual Data, Full Report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7A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2"/>
          <p:cNvSpPr/>
          <p:nvPr/>
        </p:nvSpPr>
        <p:spPr>
          <a:xfrm>
            <a:off x="6047515" y="-446310"/>
            <a:ext cx="13513474" cy="8791040"/>
          </a:xfrm>
          <a:prstGeom prst="rect">
            <a:avLst/>
          </a:prstGeom>
          <a:solidFill>
            <a:srgbClr val="D9C1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32"/>
          <p:cNvGrpSpPr/>
          <p:nvPr/>
        </p:nvGrpSpPr>
        <p:grpSpPr>
          <a:xfrm>
            <a:off x="1028700" y="9258300"/>
            <a:ext cx="16230600" cy="578485"/>
            <a:chOff x="0" y="0"/>
            <a:chExt cx="21640800" cy="771313"/>
          </a:xfrm>
        </p:grpSpPr>
        <p:sp>
          <p:nvSpPr>
            <p:cNvPr id="425" name="Google Shape;425;p32"/>
            <p:cNvSpPr txBox="1"/>
            <p:nvPr/>
          </p:nvSpPr>
          <p:spPr>
            <a:xfrm>
              <a:off x="11497147" y="428625"/>
              <a:ext cx="10143653" cy="342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D9C1BB"/>
                  </a:solidFill>
                  <a:latin typeface="Arial"/>
                  <a:ea typeface="Arial"/>
                  <a:cs typeface="Arial"/>
                  <a:sym typeface="Arial"/>
                </a:rPr>
                <a:t>Texas Living Waters Project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D9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32"/>
          <p:cNvSpPr txBox="1"/>
          <p:nvPr/>
        </p:nvSpPr>
        <p:spPr>
          <a:xfrm>
            <a:off x="9348045" y="933450"/>
            <a:ext cx="6912414" cy="10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0" i="0" u="none" strike="noStrike" cap="none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2"/>
          <p:cNvSpPr txBox="1"/>
          <p:nvPr/>
        </p:nvSpPr>
        <p:spPr>
          <a:xfrm>
            <a:off x="8109087" y="3477923"/>
            <a:ext cx="11256448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52584D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lang="en-US" sz="3300" b="0" i="0" u="none" strike="noStrike" cap="none" dirty="0" err="1">
                <a:solidFill>
                  <a:srgbClr val="52584D"/>
                </a:solidFill>
                <a:latin typeface="Arial"/>
                <a:ea typeface="Arial"/>
                <a:cs typeface="Arial"/>
                <a:sym typeface="Arial"/>
              </a:rPr>
              <a:t>www.texaswaterconservationscorecard.org</a:t>
            </a:r>
            <a:r>
              <a:rPr lang="en-US" sz="3300" b="0" i="0" u="none" strike="noStrike" cap="none" dirty="0">
                <a:solidFill>
                  <a:srgbClr val="5258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2"/>
          <p:cNvSpPr txBox="1"/>
          <p:nvPr/>
        </p:nvSpPr>
        <p:spPr>
          <a:xfrm>
            <a:off x="9144000" y="2645474"/>
            <a:ext cx="8291191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0" i="0" u="none" strike="noStrike" cap="none" dirty="0">
                <a:solidFill>
                  <a:srgbClr val="FEFFF8"/>
                </a:solidFill>
                <a:latin typeface="Arial"/>
                <a:ea typeface="Arial"/>
                <a:cs typeface="Arial"/>
                <a:sym typeface="Arial"/>
              </a:rPr>
              <a:t>READ THE FULL REPORT AT: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2"/>
          <p:cNvSpPr txBox="1"/>
          <p:nvPr/>
        </p:nvSpPr>
        <p:spPr>
          <a:xfrm>
            <a:off x="7355070" y="4416521"/>
            <a:ext cx="11010915" cy="80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5F7A"/>
                </a:solidFill>
                <a:latin typeface="Open Sans"/>
                <a:ea typeface="Open Sans"/>
                <a:cs typeface="Open Sans"/>
                <a:sym typeface="Open Sans"/>
              </a:rPr>
              <a:t>Jennifer Walker - </a:t>
            </a:r>
            <a:r>
              <a:rPr lang="en-US" sz="3200" b="1" i="0" u="none" strike="noStrike" cap="none" dirty="0" err="1">
                <a:solidFill>
                  <a:srgbClr val="005F7A"/>
                </a:solidFill>
                <a:latin typeface="Open Sans"/>
                <a:ea typeface="Open Sans"/>
                <a:cs typeface="Open Sans"/>
                <a:sym typeface="Open Sans"/>
              </a:rPr>
              <a:t>walkerj@nwf.org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32"/>
          <p:cNvPicPr preferRelativeResize="0"/>
          <p:nvPr/>
        </p:nvPicPr>
        <p:blipFill rotWithShape="1">
          <a:blip r:embed="rId3">
            <a:alphaModFix/>
          </a:blip>
          <a:srcRect r="401" b="401"/>
          <a:stretch/>
        </p:blipFill>
        <p:spPr>
          <a:xfrm>
            <a:off x="250165" y="4416522"/>
            <a:ext cx="7858921" cy="566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7A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1215475" y="3126687"/>
            <a:ext cx="9149637" cy="3127156"/>
          </a:xfrm>
          <a:custGeom>
            <a:avLst/>
            <a:gdLst/>
            <a:ahLst/>
            <a:cxnLst/>
            <a:rect l="l" t="t" r="r" b="b"/>
            <a:pathLst>
              <a:path w="14130714" h="3608354" extrusionOk="0">
                <a:moveTo>
                  <a:pt x="14006255" y="3608354"/>
                </a:moveTo>
                <a:lnTo>
                  <a:pt x="124460" y="3608354"/>
                </a:lnTo>
                <a:cubicBezTo>
                  <a:pt x="55880" y="3608354"/>
                  <a:pt x="0" y="3552474"/>
                  <a:pt x="0" y="34838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006255" y="0"/>
                </a:lnTo>
                <a:cubicBezTo>
                  <a:pt x="14074835" y="0"/>
                  <a:pt x="14130714" y="55880"/>
                  <a:pt x="14130714" y="124460"/>
                </a:cubicBezTo>
                <a:lnTo>
                  <a:pt x="14130714" y="3483894"/>
                </a:lnTo>
                <a:cubicBezTo>
                  <a:pt x="14130714" y="3552474"/>
                  <a:pt x="14074835" y="3608354"/>
                  <a:pt x="14006255" y="3608354"/>
                </a:cubicBezTo>
                <a:close/>
              </a:path>
            </a:pathLst>
          </a:custGeom>
          <a:solidFill>
            <a:srgbClr val="D9C1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l="22244" r="22244"/>
          <a:stretch/>
        </p:blipFill>
        <p:spPr>
          <a:xfrm>
            <a:off x="10742939" y="-322184"/>
            <a:ext cx="7545061" cy="1060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1281300" y="3378725"/>
            <a:ext cx="9018000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2020 Texas Water Conservation Scorecard </a:t>
            </a:r>
            <a:endParaRPr sz="3200" b="0" i="0" u="sng" strike="noStrike" cap="none" dirty="0">
              <a:solidFill>
                <a:srgbClr val="F8F8F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Produced with generous support from the </a:t>
            </a:r>
            <a:endParaRPr sz="3200" b="0" i="0" u="none" strike="noStrike" cap="none" dirty="0">
              <a:solidFill>
                <a:srgbClr val="F8F8F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The Meadows Foundation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F8F8F8"/>
                </a:solidFill>
                <a:latin typeface="Nunito Sans"/>
                <a:sym typeface="Nunito Sans"/>
              </a:rPr>
              <a:t>The Cynthia and George Mitchell Foundation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1028700" y="1409116"/>
            <a:ext cx="9523193" cy="9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600" b="0" i="0" u="none" strike="noStrike" cap="none">
                <a:solidFill>
                  <a:srgbClr val="F8F8F8"/>
                </a:solidFill>
                <a:latin typeface="Spartan"/>
                <a:ea typeface="Spartan"/>
                <a:cs typeface="Spartan"/>
                <a:sym typeface="Spartan"/>
              </a:rPr>
              <a:t>ACKNOWLEDGEMENTS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215488" y="6565062"/>
            <a:ext cx="9149637" cy="2372493"/>
          </a:xfrm>
          <a:custGeom>
            <a:avLst/>
            <a:gdLst/>
            <a:ahLst/>
            <a:cxnLst/>
            <a:rect l="l" t="t" r="r" b="b"/>
            <a:pathLst>
              <a:path w="14130714" h="3608354" extrusionOk="0">
                <a:moveTo>
                  <a:pt x="14006255" y="3608354"/>
                </a:moveTo>
                <a:lnTo>
                  <a:pt x="124460" y="3608354"/>
                </a:lnTo>
                <a:cubicBezTo>
                  <a:pt x="55880" y="3608354"/>
                  <a:pt x="0" y="3552474"/>
                  <a:pt x="0" y="34838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006255" y="0"/>
                </a:lnTo>
                <a:cubicBezTo>
                  <a:pt x="14074835" y="0"/>
                  <a:pt x="14130714" y="55880"/>
                  <a:pt x="14130714" y="124460"/>
                </a:cubicBezTo>
                <a:lnTo>
                  <a:pt x="14130714" y="3483894"/>
                </a:lnTo>
                <a:cubicBezTo>
                  <a:pt x="14130714" y="3552474"/>
                  <a:pt x="14074835" y="3608354"/>
                  <a:pt x="14006255" y="3608354"/>
                </a:cubicBezTo>
                <a:close/>
              </a:path>
            </a:pathLst>
          </a:custGeom>
          <a:solidFill>
            <a:srgbClr val="D9C1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281313" y="6817100"/>
            <a:ext cx="9018000" cy="21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Special thanks to the </a:t>
            </a:r>
            <a:endParaRPr sz="3200" b="0" i="0" u="none" strike="noStrike" cap="none">
              <a:solidFill>
                <a:srgbClr val="F8F8F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Texas Water Development Board &amp; </a:t>
            </a:r>
            <a:endParaRPr sz="3200" b="0" i="0" u="none" strike="noStrike" cap="none">
              <a:solidFill>
                <a:srgbClr val="F8F8F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8F8F8"/>
                </a:solidFill>
                <a:latin typeface="Nunito Sans"/>
                <a:ea typeface="Nunito Sans"/>
                <a:cs typeface="Nunito Sans"/>
                <a:sym typeface="Nunito Sans"/>
              </a:rPr>
              <a:t>Texas Commission on Environmental Quality </a:t>
            </a:r>
            <a:endParaRPr sz="3200" b="0" i="0" u="none" strike="noStrike" cap="none">
              <a:solidFill>
                <a:srgbClr val="F8F8F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t="14588" b="14586"/>
          <a:stretch/>
        </p:blipFill>
        <p:spPr>
          <a:xfrm>
            <a:off x="3865295" y="1185302"/>
            <a:ext cx="14422705" cy="7916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6"/>
          <p:cNvGrpSpPr/>
          <p:nvPr/>
        </p:nvGrpSpPr>
        <p:grpSpPr>
          <a:xfrm>
            <a:off x="0" y="-288102"/>
            <a:ext cx="8312187" cy="8211090"/>
            <a:chOff x="0" y="0"/>
            <a:chExt cx="11082916" cy="10948120"/>
          </a:xfrm>
        </p:grpSpPr>
        <p:sp>
          <p:nvSpPr>
            <p:cNvPr id="149" name="Google Shape;149;p6"/>
            <p:cNvSpPr/>
            <p:nvPr/>
          </p:nvSpPr>
          <p:spPr>
            <a:xfrm>
              <a:off x="0" y="0"/>
              <a:ext cx="11082916" cy="10948120"/>
            </a:xfrm>
            <a:prstGeom prst="rect">
              <a:avLst/>
            </a:prstGeom>
            <a:solidFill>
              <a:srgbClr val="005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973430" y="1694973"/>
              <a:ext cx="9136057" cy="2757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-US" sz="6200" b="0" i="0" u="none" strike="noStrike" cap="none">
                  <a:solidFill>
                    <a:srgbClr val="FEFFF8"/>
                  </a:solidFill>
                  <a:latin typeface="Spartan"/>
                  <a:ea typeface="Spartan"/>
                  <a:cs typeface="Spartan"/>
                  <a:sym typeface="Spartan"/>
                </a:rPr>
                <a:t>Texas Living Waters Project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974295" y="5547104"/>
              <a:ext cx="9134400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 are a collaboration of conservation groups working to ensure Texas has the water it needs for thriving communities and abundant fish and wildlife.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95;p1">
            <a:extLst>
              <a:ext uri="{FF2B5EF4-FFF2-40B4-BE49-F238E27FC236}">
                <a16:creationId xmlns:a16="http://schemas.microsoft.com/office/drawing/2014/main" id="{645BD42E-F746-6F4E-8772-4804A1072BB0}"/>
              </a:ext>
            </a:extLst>
          </p:cNvPr>
          <p:cNvGrpSpPr/>
          <p:nvPr/>
        </p:nvGrpSpPr>
        <p:grpSpPr>
          <a:xfrm>
            <a:off x="10281709" y="7738721"/>
            <a:ext cx="7666371" cy="1210357"/>
            <a:chOff x="0" y="0"/>
            <a:chExt cx="10221828" cy="1613810"/>
          </a:xfrm>
        </p:grpSpPr>
        <p:pic>
          <p:nvPicPr>
            <p:cNvPr id="8" name="Google Shape;96;p1">
              <a:extLst>
                <a:ext uri="{FF2B5EF4-FFF2-40B4-BE49-F238E27FC236}">
                  <a16:creationId xmlns:a16="http://schemas.microsoft.com/office/drawing/2014/main" id="{769CE3CE-6ABD-1D42-84BA-CAF519E859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30859" y="245690"/>
              <a:ext cx="3291399" cy="1226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7;p1">
              <a:extLst>
                <a:ext uri="{FF2B5EF4-FFF2-40B4-BE49-F238E27FC236}">
                  <a16:creationId xmlns:a16="http://schemas.microsoft.com/office/drawing/2014/main" id="{D7B37DE2-461A-5F44-B6CC-71D1A040DF5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67544" y="0"/>
              <a:ext cx="2754284" cy="129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8;p1">
              <a:extLst>
                <a:ext uri="{FF2B5EF4-FFF2-40B4-BE49-F238E27FC236}">
                  <a16:creationId xmlns:a16="http://schemas.microsoft.com/office/drawing/2014/main" id="{49CF5557-FFCF-714D-83CC-91BFB66B007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103616"/>
              <a:ext cx="1510194" cy="151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9;p1">
              <a:extLst>
                <a:ext uri="{FF2B5EF4-FFF2-40B4-BE49-F238E27FC236}">
                  <a16:creationId xmlns:a16="http://schemas.microsoft.com/office/drawing/2014/main" id="{AF07F00E-3BE6-AE49-84F1-BD58EC1FC0A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50061" y="33709"/>
              <a:ext cx="1567723" cy="1417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8354547" y="1986966"/>
            <a:ext cx="10283696" cy="2929098"/>
          </a:xfrm>
          <a:prstGeom prst="rect">
            <a:avLst/>
          </a:prstGeom>
          <a:solidFill>
            <a:srgbClr val="6FA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t="17179" b="17178"/>
          <a:stretch/>
        </p:blipFill>
        <p:spPr>
          <a:xfrm>
            <a:off x="1028700" y="1496530"/>
            <a:ext cx="7685969" cy="390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/>
          <p:nvPr/>
        </p:nvSpPr>
        <p:spPr>
          <a:xfrm>
            <a:off x="-350243" y="5838764"/>
            <a:ext cx="10283696" cy="3419535"/>
          </a:xfrm>
          <a:prstGeom prst="rect">
            <a:avLst/>
          </a:prstGeom>
          <a:solidFill>
            <a:srgbClr val="6FA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 t="17179" b="17178"/>
          <a:stretch/>
        </p:blipFill>
        <p:spPr>
          <a:xfrm>
            <a:off x="9573331" y="5348329"/>
            <a:ext cx="7685969" cy="390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169916" y="6460900"/>
            <a:ext cx="7998576" cy="181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0" i="0" u="none" strike="noStrike" cap="none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THE SCORECARD IS BASED ON PUBLICLY AVAILABLE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9123100" y="2006190"/>
            <a:ext cx="8586429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  <a:buSzPts val="3700"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 IN-DEPTH ANALYSIS AND RANKING OF THE WATER CONSERVATION EFFORTS OF MORE THAN 350 WATER UTILITIES IN TEXAS</a:t>
            </a:r>
            <a:endParaRPr sz="12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3536C-BA7E-DB4C-AE11-46888B12608D}"/>
              </a:ext>
            </a:extLst>
          </p:cNvPr>
          <p:cNvSpPr txBox="1"/>
          <p:nvPr/>
        </p:nvSpPr>
        <p:spPr>
          <a:xfrm>
            <a:off x="440871" y="244929"/>
            <a:ext cx="1745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Texas Water Conservation Scorecard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7A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1033077" y="0"/>
            <a:ext cx="8385423" cy="10958840"/>
          </a:xfrm>
          <a:prstGeom prst="rect">
            <a:avLst/>
          </a:prstGeom>
          <a:solidFill>
            <a:srgbClr val="525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1769582" y="863836"/>
            <a:ext cx="6912414" cy="328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0" i="0" u="none" strike="noStrike" cap="none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REPORTING:</a:t>
            </a: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32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Were required reports submitted and are they </a:t>
            </a: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32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publicly available?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t="1689" b="1689"/>
          <a:stretch/>
        </p:blipFill>
        <p:spPr>
          <a:xfrm>
            <a:off x="1935125" y="4827180"/>
            <a:ext cx="6342833" cy="48564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6E2AB-D528-CF4E-85E8-8EB7FB9D6656}"/>
              </a:ext>
            </a:extLst>
          </p:cNvPr>
          <p:cNvSpPr txBox="1"/>
          <p:nvPr/>
        </p:nvSpPr>
        <p:spPr>
          <a:xfrm>
            <a:off x="10155005" y="493439"/>
            <a:ext cx="6996223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Reports Submitted?</a:t>
            </a: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Water Conservation Plans (submitted every 5 years)</a:t>
            </a: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Water Conservation Implementation Report </a:t>
            </a: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(submitted annually) </a:t>
            </a: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Water Loss Audit </a:t>
            </a: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(submitted annually)  </a:t>
            </a:r>
          </a:p>
          <a:p>
            <a:endParaRPr lang="en-US" sz="3600" dirty="0">
              <a:solidFill>
                <a:srgbClr val="FEFFF8"/>
              </a:solidFill>
              <a:latin typeface="Spartan"/>
              <a:sym typeface="Spartan"/>
            </a:endParaRPr>
          </a:p>
          <a:p>
            <a:r>
              <a:rPr lang="en-US" sz="3600" u="sng" dirty="0">
                <a:solidFill>
                  <a:srgbClr val="FEFFF8"/>
                </a:solidFill>
                <a:latin typeface="Spartan"/>
                <a:sym typeface="Spartan"/>
              </a:rPr>
              <a:t>Publicly Available?</a:t>
            </a:r>
          </a:p>
          <a:p>
            <a:r>
              <a:rPr lang="en-US" sz="3600" dirty="0">
                <a:solidFill>
                  <a:srgbClr val="FEFFF8"/>
                </a:solidFill>
                <a:latin typeface="Spartan"/>
                <a:sym typeface="Spartan"/>
              </a:rPr>
              <a:t>Water Conservation Plan or Water Conservation Information</a:t>
            </a:r>
          </a:p>
          <a:p>
            <a:endParaRPr lang="en-US" sz="3600" dirty="0">
              <a:solidFill>
                <a:srgbClr val="FEFFF8"/>
              </a:solidFill>
              <a:latin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sym typeface="Spartan"/>
              </a:rPr>
              <a:t>*</a:t>
            </a:r>
            <a:r>
              <a:rPr lang="en-US" sz="3600" i="1" dirty="0">
                <a:solidFill>
                  <a:srgbClr val="FEFFF8"/>
                </a:solidFill>
                <a:latin typeface="Spartan"/>
                <a:sym typeface="Spartan"/>
              </a:rPr>
              <a:t>5 points each </a:t>
            </a:r>
          </a:p>
          <a:p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7A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/>
          <p:nvPr/>
        </p:nvSpPr>
        <p:spPr>
          <a:xfrm>
            <a:off x="1028700" y="-32772"/>
            <a:ext cx="8385423" cy="10958840"/>
          </a:xfrm>
          <a:prstGeom prst="rect">
            <a:avLst/>
          </a:prstGeom>
          <a:solidFill>
            <a:srgbClr val="525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 t="2029" b="2029"/>
          <a:stretch/>
        </p:blipFill>
        <p:spPr>
          <a:xfrm>
            <a:off x="1765205" y="4060332"/>
            <a:ext cx="6916791" cy="5197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1411272" y="972879"/>
            <a:ext cx="8002851" cy="261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WATER CONSERVATION </a:t>
            </a:r>
            <a:r>
              <a:rPr lang="en-US" sz="4200" b="0" i="0" u="none" strike="noStrike" cap="none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GOALS and BEST MANAGEMENT PRACTICES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B51BA-F4CB-8449-A100-F4D484E233EA}"/>
              </a:ext>
            </a:extLst>
          </p:cNvPr>
          <p:cNvSpPr txBox="1"/>
          <p:nvPr/>
        </p:nvSpPr>
        <p:spPr>
          <a:xfrm>
            <a:off x="10150628" y="0"/>
            <a:ext cx="6996223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Has the utility set a strong 5-year water conservation goal? </a:t>
            </a:r>
            <a:b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</a:br>
            <a:endParaRPr lang="en-US" sz="18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Did the utility achieve the </a:t>
            </a: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5-year goal for water use reduction stated in it’s previous Water Conservation Plan? </a:t>
            </a:r>
            <a:b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</a:br>
            <a:endParaRPr lang="en-US" sz="20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Does the utility make use of Texas’ 23 Water Conservation BMPs?</a:t>
            </a: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i="1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*10 points each</a:t>
            </a: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7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525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 t="6513" b="35036"/>
          <a:stretch/>
        </p:blipFill>
        <p:spPr>
          <a:xfrm>
            <a:off x="1763015" y="4602654"/>
            <a:ext cx="6916791" cy="519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1488558" y="669821"/>
            <a:ext cx="7655442" cy="365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WATER LOSS, OUTDOOR WATERING and CONSERVATION ORIENTED RATES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EB75F-DD7B-0F45-B72D-8C3B7DAA232B}"/>
              </a:ext>
            </a:extLst>
          </p:cNvPr>
          <p:cNvSpPr txBox="1"/>
          <p:nvPr/>
        </p:nvSpPr>
        <p:spPr>
          <a:xfrm>
            <a:off x="10148438" y="557629"/>
            <a:ext cx="6996223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What is the utilities most recent total precent water loss? </a:t>
            </a:r>
            <a:b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</a:br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Has the utility implemented outdoor watering schedules on an ongoing basis? </a:t>
            </a:r>
            <a:b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</a:br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Does the utilities water rate structure send a water conservation pricing signal?</a:t>
            </a:r>
          </a:p>
          <a:p>
            <a:endParaRPr lang="en-US" sz="3600" dirty="0">
              <a:solidFill>
                <a:srgbClr val="FEFFF8"/>
              </a:solidFill>
              <a:latin typeface="Spartan"/>
              <a:ea typeface="Spartan"/>
              <a:cs typeface="Spartan"/>
              <a:sym typeface="Spartan"/>
            </a:endParaRPr>
          </a:p>
          <a:p>
            <a:r>
              <a:rPr lang="en-US" sz="3600" i="1" dirty="0">
                <a:solidFill>
                  <a:srgbClr val="FEFFF8"/>
                </a:solidFill>
                <a:latin typeface="Spartan"/>
                <a:ea typeface="Spartan"/>
                <a:cs typeface="Spartan"/>
                <a:sym typeface="Spartan"/>
              </a:rPr>
              <a:t>*15 points each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67AFC-8E2A-7946-AFD3-12CC4B85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5297"/>
                    </a14:imgEffect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/>
        </p:nvSpPr>
        <p:spPr>
          <a:xfrm>
            <a:off x="1820307" y="2872988"/>
            <a:ext cx="6481140" cy="22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6"/>
              <a:buFont typeface="Arial"/>
              <a:buNone/>
            </a:pPr>
            <a:r>
              <a:rPr lang="en-US" sz="4906" b="1" i="0" u="none" strike="noStrike" cap="none">
                <a:solidFill>
                  <a:srgbClr val="005F7A"/>
                </a:solidFill>
                <a:latin typeface="Open Sans"/>
                <a:ea typeface="Open Sans"/>
                <a:cs typeface="Open Sans"/>
                <a:sym typeface="Open Sans"/>
              </a:rPr>
              <a:t>TEXAS WATER CONSERVATION SCORECARD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9918281" y="2149611"/>
            <a:ext cx="6990152" cy="475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CITY OF HURST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AUSTIN WATER UTILITY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CITY OF FORT WORTH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CITY OF LUBBOCK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DALLAS WATER UTILITIES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CITY OF WYLIE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0964" marR="0" lvl="1" indent="-340482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4"/>
              <a:buFont typeface="Arial"/>
              <a:buChar char="•"/>
            </a:pPr>
            <a:r>
              <a:rPr lang="en-US" sz="3154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CITY OF FRIENDSWOOD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9825897" y="834088"/>
            <a:ext cx="7082536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8"/>
              <a:buFont typeface="Arial"/>
              <a:buNone/>
            </a:pPr>
            <a:r>
              <a:rPr lang="en-US" sz="6308" b="1" i="0" u="sng" strike="noStrike" cap="none" dirty="0">
                <a:solidFill>
                  <a:srgbClr val="005F7A"/>
                </a:solidFill>
                <a:latin typeface="Open Sans"/>
                <a:ea typeface="Open Sans"/>
                <a:cs typeface="Open Sans"/>
                <a:sym typeface="Open Sans"/>
              </a:rPr>
              <a:t>TOP SCORES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5"/>
          <p:cNvPicPr preferRelativeResize="0"/>
          <p:nvPr/>
        </p:nvPicPr>
        <p:blipFill rotWithShape="1">
          <a:blip r:embed="rId5">
            <a:alphaModFix/>
          </a:blip>
          <a:srcRect l="49708" t="1256"/>
          <a:stretch/>
        </p:blipFill>
        <p:spPr>
          <a:xfrm>
            <a:off x="7187154" y="469732"/>
            <a:ext cx="3717172" cy="729845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5"/>
          <p:cNvSpPr txBox="1"/>
          <p:nvPr/>
        </p:nvSpPr>
        <p:spPr>
          <a:xfrm>
            <a:off x="670089" y="5939211"/>
            <a:ext cx="8375651" cy="29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1"/>
              <a:buFont typeface="Arial"/>
              <a:buNone/>
            </a:pPr>
            <a:r>
              <a:rPr lang="en-US" sz="1811" b="1" i="0" u="none" strike="noStrike" cap="none" dirty="0">
                <a:solidFill>
                  <a:srgbClr val="52584D"/>
                </a:solidFill>
                <a:latin typeface="Open Sans"/>
                <a:ea typeface="Open Sans"/>
                <a:cs typeface="Open Sans"/>
                <a:sym typeface="Open Sans"/>
              </a:rPr>
              <a:t>WWW.TEXASWATERCONSERVATIONSCORECARD.ORG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 txBox="1"/>
          <p:nvPr/>
        </p:nvSpPr>
        <p:spPr>
          <a:xfrm>
            <a:off x="14425845" y="9229725"/>
            <a:ext cx="2833455" cy="24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Font typeface="Arial"/>
              <a:buNone/>
            </a:pPr>
            <a:r>
              <a:rPr lang="en-US" sz="1495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Photo by Charles Kruvand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987183" y="9229725"/>
            <a:ext cx="2574004" cy="25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Font typeface="Arial"/>
              <a:buNone/>
            </a:pPr>
            <a:r>
              <a:rPr lang="en-US" sz="1495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Matagorda Bay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5">
            <a:alphaModFix/>
          </a:blip>
          <a:srcRect l="49708" t="1256"/>
          <a:stretch/>
        </p:blipFill>
        <p:spPr>
          <a:xfrm flipH="1">
            <a:off x="-683803" y="391248"/>
            <a:ext cx="3717171" cy="729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D85829-613C-6C42-821C-8E3E36E45AD8}"/>
              </a:ext>
            </a:extLst>
          </p:cNvPr>
          <p:cNvSpPr txBox="1"/>
          <p:nvPr/>
        </p:nvSpPr>
        <p:spPr>
          <a:xfrm>
            <a:off x="6358270" y="9441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B9ABE-B060-5945-BD8C-E87DD689999D}"/>
              </a:ext>
            </a:extLst>
          </p:cNvPr>
          <p:cNvSpPr txBox="1"/>
          <p:nvPr/>
        </p:nvSpPr>
        <p:spPr>
          <a:xfrm>
            <a:off x="16374140" y="6379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365</Words>
  <Application>Microsoft Macintosh PowerPoint</Application>
  <PresentationFormat>Custom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 Light</vt:lpstr>
      <vt:lpstr>Spartan</vt:lpstr>
      <vt:lpstr>Open Sans</vt:lpstr>
      <vt:lpstr>Century Gothic</vt:lpstr>
      <vt:lpstr>Nunito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Walker</cp:lastModifiedBy>
  <cp:revision>10</cp:revision>
  <dcterms:created xsi:type="dcterms:W3CDTF">2006-08-16T00:00:00Z</dcterms:created>
  <dcterms:modified xsi:type="dcterms:W3CDTF">2021-05-18T23:26:33Z</dcterms:modified>
</cp:coreProperties>
</file>