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0"/>
  </p:notesMasterIdLst>
  <p:sldIdLst>
    <p:sldId id="1273" r:id="rId6"/>
    <p:sldId id="1310" r:id="rId7"/>
    <p:sldId id="1313" r:id="rId8"/>
    <p:sldId id="1318" r:id="rId9"/>
    <p:sldId id="1321" r:id="rId10"/>
    <p:sldId id="1323" r:id="rId11"/>
    <p:sldId id="1329" r:id="rId12"/>
    <p:sldId id="1324" r:id="rId13"/>
    <p:sldId id="261" r:id="rId14"/>
    <p:sldId id="1307" r:id="rId15"/>
    <p:sldId id="1330" r:id="rId16"/>
    <p:sldId id="1312" r:id="rId17"/>
    <p:sldId id="1285" r:id="rId18"/>
    <p:sldId id="131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lach, Helen" initials="GH" lastIdx="1" clrIdx="0">
    <p:extLst>
      <p:ext uri="{19B8F6BF-5375-455C-9EA6-DF929625EA0E}">
        <p15:presenceInfo xmlns:p15="http://schemas.microsoft.com/office/powerpoint/2012/main" userId="S::Helen.Gerlach@austintexas.gov::3ef6d7e0-0306-4543-8533-b9161ec24b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AC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38" autoAdjust="0"/>
    <p:restoredTop sz="79294" autoAdjust="0"/>
  </p:normalViewPr>
  <p:slideViewPr>
    <p:cSldViewPr>
      <p:cViewPr varScale="1">
        <p:scale>
          <a:sx n="83" d="100"/>
          <a:sy n="83" d="100"/>
        </p:scale>
        <p:origin x="79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26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BEA983-D807-413C-B064-6B9810CA1865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C784D3-73B9-4FDB-94DF-635E3900FF50}">
      <dgm:prSet phldrT="[Text]" custT="1"/>
      <dgm:spPr/>
      <dgm:t>
        <a:bodyPr/>
        <a:lstStyle/>
        <a:p>
          <a:pPr algn="l"/>
          <a:r>
            <a:rPr lang="en-US" sz="1800" dirty="0"/>
            <a:t>Protect</a:t>
          </a:r>
        </a:p>
      </dgm:t>
    </dgm:pt>
    <dgm:pt modelId="{7D68F66F-D12C-4774-9AC0-E9491AC94009}" type="parTrans" cxnId="{4A4BF02F-D1B1-40B6-98BB-01F256CFD97D}">
      <dgm:prSet/>
      <dgm:spPr/>
      <dgm:t>
        <a:bodyPr/>
        <a:lstStyle/>
        <a:p>
          <a:endParaRPr lang="en-US" sz="1800"/>
        </a:p>
      </dgm:t>
    </dgm:pt>
    <dgm:pt modelId="{5864D7BF-1AA8-477C-A693-5B28CD62A35C}" type="sibTrans" cxnId="{4A4BF02F-D1B1-40B6-98BB-01F256CFD97D}">
      <dgm:prSet/>
      <dgm:spPr/>
      <dgm:t>
        <a:bodyPr/>
        <a:lstStyle/>
        <a:p>
          <a:endParaRPr lang="en-US" sz="1800"/>
        </a:p>
      </dgm:t>
    </dgm:pt>
    <dgm:pt modelId="{4C08D99F-6384-4150-8559-A23CE9872B19}">
      <dgm:prSet phldrT="[Text]" custT="1"/>
      <dgm:spPr>
        <a:solidFill>
          <a:srgbClr val="2AACE3"/>
        </a:solidFill>
      </dgm:spPr>
      <dgm:t>
        <a:bodyPr/>
        <a:lstStyle/>
        <a:p>
          <a:r>
            <a:rPr lang="en-US" sz="1800" dirty="0"/>
            <a:t>Feasibility</a:t>
          </a:r>
        </a:p>
      </dgm:t>
    </dgm:pt>
    <dgm:pt modelId="{6168D5DF-D6B7-4F25-8AB3-83CA657E5757}" type="parTrans" cxnId="{4E5F95D2-F705-4552-8837-77626C96716B}">
      <dgm:prSet/>
      <dgm:spPr/>
      <dgm:t>
        <a:bodyPr/>
        <a:lstStyle/>
        <a:p>
          <a:endParaRPr lang="en-US" sz="1800"/>
        </a:p>
      </dgm:t>
    </dgm:pt>
    <dgm:pt modelId="{BF141A45-2CC5-4EFE-969B-A839FF0B6282}" type="sibTrans" cxnId="{4E5F95D2-F705-4552-8837-77626C96716B}">
      <dgm:prSet/>
      <dgm:spPr/>
      <dgm:t>
        <a:bodyPr/>
        <a:lstStyle/>
        <a:p>
          <a:endParaRPr lang="en-US" sz="1800"/>
        </a:p>
      </dgm:t>
    </dgm:pt>
    <dgm:pt modelId="{EC4756F1-BE85-4B3E-8364-82CE7C2F7FC9}">
      <dgm:prSet phldrT="[Text]" custT="1"/>
      <dgm:spPr/>
      <dgm:t>
        <a:bodyPr/>
        <a:lstStyle/>
        <a:p>
          <a:pPr algn="l"/>
          <a:r>
            <a:rPr lang="en-US" sz="1800" dirty="0"/>
            <a:t>Align With</a:t>
          </a:r>
        </a:p>
      </dgm:t>
    </dgm:pt>
    <dgm:pt modelId="{576CA0FD-132C-4FE4-96AA-B9644387C44B}" type="parTrans" cxnId="{F6105FBC-6A60-4645-9899-0FF69C782AF4}">
      <dgm:prSet/>
      <dgm:spPr/>
      <dgm:t>
        <a:bodyPr/>
        <a:lstStyle/>
        <a:p>
          <a:endParaRPr lang="en-US" sz="1800"/>
        </a:p>
      </dgm:t>
    </dgm:pt>
    <dgm:pt modelId="{63354E06-A42F-488F-A3DF-8B80DA401FB9}" type="sibTrans" cxnId="{F6105FBC-6A60-4645-9899-0FF69C782AF4}">
      <dgm:prSet/>
      <dgm:spPr/>
      <dgm:t>
        <a:bodyPr/>
        <a:lstStyle/>
        <a:p>
          <a:endParaRPr lang="en-US" sz="1800"/>
        </a:p>
      </dgm:t>
    </dgm:pt>
    <dgm:pt modelId="{49B593BD-7FA1-4F03-AADD-287E0BE1474C}">
      <dgm:prSet phldrT="[Text]" custT="1"/>
      <dgm:spPr>
        <a:solidFill>
          <a:srgbClr val="2AACE3"/>
        </a:solidFill>
      </dgm:spPr>
      <dgm:t>
        <a:bodyPr/>
        <a:lstStyle/>
        <a:p>
          <a:r>
            <a:rPr lang="en-US" sz="1800" dirty="0"/>
            <a:t>Imagine Austin</a:t>
          </a:r>
        </a:p>
      </dgm:t>
    </dgm:pt>
    <dgm:pt modelId="{B4A008E8-F23E-4837-846A-A9B6A0E28434}" type="parTrans" cxnId="{119FD8B6-A0C2-4912-A9F3-EDF59A5C050B}">
      <dgm:prSet/>
      <dgm:spPr/>
      <dgm:t>
        <a:bodyPr/>
        <a:lstStyle/>
        <a:p>
          <a:endParaRPr lang="en-US" sz="1800"/>
        </a:p>
      </dgm:t>
    </dgm:pt>
    <dgm:pt modelId="{7A7E09F5-B972-453D-BC6F-906BB86D0F0E}" type="sibTrans" cxnId="{119FD8B6-A0C2-4912-A9F3-EDF59A5C050B}">
      <dgm:prSet/>
      <dgm:spPr/>
      <dgm:t>
        <a:bodyPr/>
        <a:lstStyle/>
        <a:p>
          <a:endParaRPr lang="en-US" sz="1800"/>
        </a:p>
      </dgm:t>
    </dgm:pt>
    <dgm:pt modelId="{E0694F18-3AC7-4881-96E0-842298F20063}">
      <dgm:prSet phldrT="[Text]" custT="1"/>
      <dgm:spPr/>
      <dgm:t>
        <a:bodyPr/>
        <a:lstStyle/>
        <a:p>
          <a:pPr algn="l"/>
          <a:r>
            <a:rPr lang="en-US" sz="1800" dirty="0"/>
            <a:t>Focus On</a:t>
          </a:r>
        </a:p>
      </dgm:t>
    </dgm:pt>
    <dgm:pt modelId="{5DC5B0F5-E5D7-482C-9C6D-6E12747586ED}" type="parTrans" cxnId="{29A4FD89-9ADC-471E-935A-2909228C481E}">
      <dgm:prSet/>
      <dgm:spPr/>
      <dgm:t>
        <a:bodyPr/>
        <a:lstStyle/>
        <a:p>
          <a:endParaRPr lang="en-US" sz="1800"/>
        </a:p>
      </dgm:t>
    </dgm:pt>
    <dgm:pt modelId="{C231C656-1651-44F7-BD9E-515F36AD63E7}" type="sibTrans" cxnId="{29A4FD89-9ADC-471E-935A-2909228C481E}">
      <dgm:prSet/>
      <dgm:spPr/>
      <dgm:t>
        <a:bodyPr/>
        <a:lstStyle/>
        <a:p>
          <a:endParaRPr lang="en-US" sz="1800"/>
        </a:p>
      </dgm:t>
    </dgm:pt>
    <dgm:pt modelId="{DEC7DE00-1CE1-429A-A11B-EDF2BD0309B2}">
      <dgm:prSet phldrT="[Text]" custT="1"/>
      <dgm:spPr>
        <a:solidFill>
          <a:srgbClr val="2AACE3"/>
        </a:solidFill>
      </dgm:spPr>
      <dgm:t>
        <a:bodyPr/>
        <a:lstStyle/>
        <a:p>
          <a:r>
            <a:rPr lang="en-US" sz="1800" dirty="0"/>
            <a:t>Local Resources</a:t>
          </a:r>
        </a:p>
      </dgm:t>
    </dgm:pt>
    <dgm:pt modelId="{461695D3-EE10-4084-A0E7-F85396E65FED}" type="parTrans" cxnId="{61FE4563-E5D5-427E-918B-F6952621695B}">
      <dgm:prSet/>
      <dgm:spPr/>
      <dgm:t>
        <a:bodyPr/>
        <a:lstStyle/>
        <a:p>
          <a:endParaRPr lang="en-US" sz="1800"/>
        </a:p>
      </dgm:t>
    </dgm:pt>
    <dgm:pt modelId="{724E79FA-7CDF-4E9E-9A70-1A7E0E2FFB3C}" type="sibTrans" cxnId="{61FE4563-E5D5-427E-918B-F6952621695B}">
      <dgm:prSet/>
      <dgm:spPr/>
      <dgm:t>
        <a:bodyPr/>
        <a:lstStyle/>
        <a:p>
          <a:endParaRPr lang="en-US" sz="1800"/>
        </a:p>
      </dgm:t>
    </dgm:pt>
    <dgm:pt modelId="{3846FA0F-2C32-4E1F-9CAE-B6288EC06C04}">
      <dgm:prSet phldrT="[Text]" custT="1"/>
      <dgm:spPr>
        <a:solidFill>
          <a:srgbClr val="2AACE3"/>
        </a:solidFill>
      </dgm:spPr>
      <dgm:t>
        <a:bodyPr/>
        <a:lstStyle/>
        <a:p>
          <a:r>
            <a:rPr lang="en-US" sz="1800" dirty="0"/>
            <a:t>Conservation</a:t>
          </a:r>
        </a:p>
      </dgm:t>
    </dgm:pt>
    <dgm:pt modelId="{D85594D7-61F2-4D8E-8751-8B2B591887E6}" type="parTrans" cxnId="{C63CEE87-7CAC-490A-904D-4674A8F93799}">
      <dgm:prSet/>
      <dgm:spPr/>
      <dgm:t>
        <a:bodyPr/>
        <a:lstStyle/>
        <a:p>
          <a:endParaRPr lang="en-US" sz="1800"/>
        </a:p>
      </dgm:t>
    </dgm:pt>
    <dgm:pt modelId="{9E97634D-A635-47CC-9D86-24E1D35B4112}" type="sibTrans" cxnId="{C63CEE87-7CAC-490A-904D-4674A8F93799}">
      <dgm:prSet/>
      <dgm:spPr/>
      <dgm:t>
        <a:bodyPr/>
        <a:lstStyle/>
        <a:p>
          <a:endParaRPr lang="en-US" sz="1800"/>
        </a:p>
      </dgm:t>
    </dgm:pt>
    <dgm:pt modelId="{881C0FED-0C71-4F7F-B3F1-880C8D219BDC}">
      <dgm:prSet phldrT="[Text]" custT="1"/>
      <dgm:spPr>
        <a:solidFill>
          <a:srgbClr val="2AACE3"/>
        </a:solidFill>
      </dgm:spPr>
      <dgm:t>
        <a:bodyPr/>
        <a:lstStyle/>
        <a:p>
          <a:r>
            <a:rPr lang="en-US" sz="1800" dirty="0"/>
            <a:t>Core Colorado River Supplies</a:t>
          </a:r>
        </a:p>
      </dgm:t>
    </dgm:pt>
    <dgm:pt modelId="{FD207876-5401-412D-90FC-F535F19A0756}" type="parTrans" cxnId="{A8E96466-58F5-46B4-97B3-49F8CA94BEFB}">
      <dgm:prSet/>
      <dgm:spPr/>
      <dgm:t>
        <a:bodyPr/>
        <a:lstStyle/>
        <a:p>
          <a:endParaRPr lang="en-US" sz="1800"/>
        </a:p>
      </dgm:t>
    </dgm:pt>
    <dgm:pt modelId="{7D8224E9-CAB6-4CD9-98A8-9245E9050422}" type="sibTrans" cxnId="{A8E96466-58F5-46B4-97B3-49F8CA94BEFB}">
      <dgm:prSet/>
      <dgm:spPr/>
      <dgm:t>
        <a:bodyPr/>
        <a:lstStyle/>
        <a:p>
          <a:endParaRPr lang="en-US" sz="1800"/>
        </a:p>
      </dgm:t>
    </dgm:pt>
    <dgm:pt modelId="{D65A29A0-F00E-4E35-8F6D-C137C533BB63}">
      <dgm:prSet phldrT="[Text]" custT="1"/>
      <dgm:spPr>
        <a:solidFill>
          <a:srgbClr val="2AACE3"/>
        </a:solidFill>
      </dgm:spPr>
      <dgm:t>
        <a:bodyPr/>
        <a:lstStyle/>
        <a:p>
          <a:r>
            <a:rPr lang="en-US" sz="1800" dirty="0"/>
            <a:t>Environment</a:t>
          </a:r>
        </a:p>
      </dgm:t>
    </dgm:pt>
    <dgm:pt modelId="{464BA72B-65A0-46D3-9F2B-2180F5919A83}" type="parTrans" cxnId="{C85D5A4C-306B-47A3-AFCF-2D9128BF33C4}">
      <dgm:prSet/>
      <dgm:spPr/>
      <dgm:t>
        <a:bodyPr/>
        <a:lstStyle/>
        <a:p>
          <a:endParaRPr lang="en-US" sz="1800"/>
        </a:p>
      </dgm:t>
    </dgm:pt>
    <dgm:pt modelId="{C3FB3187-B1E4-4BF3-93E5-6D2603DC729C}" type="sibTrans" cxnId="{C85D5A4C-306B-47A3-AFCF-2D9128BF33C4}">
      <dgm:prSet/>
      <dgm:spPr/>
      <dgm:t>
        <a:bodyPr/>
        <a:lstStyle/>
        <a:p>
          <a:endParaRPr lang="en-US" sz="1800"/>
        </a:p>
      </dgm:t>
    </dgm:pt>
    <dgm:pt modelId="{66C2C5C2-4F97-4DC6-97E1-2EDB8427B774}">
      <dgm:prSet phldrT="[Text]" custT="1"/>
      <dgm:spPr>
        <a:solidFill>
          <a:srgbClr val="2AACE3"/>
        </a:solidFill>
      </dgm:spPr>
      <dgm:t>
        <a:bodyPr/>
        <a:lstStyle/>
        <a:p>
          <a:r>
            <a:rPr lang="en-US" sz="1800" dirty="0"/>
            <a:t>Public Health</a:t>
          </a:r>
        </a:p>
      </dgm:t>
    </dgm:pt>
    <dgm:pt modelId="{2C3F881D-7AD3-4F3C-8551-8A1A4BB09284}" type="parTrans" cxnId="{37E0AFA4-A274-4393-BB45-18BE4255EA10}">
      <dgm:prSet/>
      <dgm:spPr/>
      <dgm:t>
        <a:bodyPr/>
        <a:lstStyle/>
        <a:p>
          <a:endParaRPr lang="en-US" sz="1800"/>
        </a:p>
      </dgm:t>
    </dgm:pt>
    <dgm:pt modelId="{8BFB91FC-BDDE-4CE5-B595-C3261F374B86}" type="sibTrans" cxnId="{37E0AFA4-A274-4393-BB45-18BE4255EA10}">
      <dgm:prSet/>
      <dgm:spPr/>
      <dgm:t>
        <a:bodyPr/>
        <a:lstStyle/>
        <a:p>
          <a:endParaRPr lang="en-US" sz="1800"/>
        </a:p>
      </dgm:t>
    </dgm:pt>
    <dgm:pt modelId="{742A7C06-D14E-4079-86E0-BBD671DEE26E}">
      <dgm:prSet phldrT="[Text]" custT="1"/>
      <dgm:spPr>
        <a:solidFill>
          <a:srgbClr val="2AACE3"/>
        </a:solidFill>
      </dgm:spPr>
      <dgm:t>
        <a:bodyPr/>
        <a:lstStyle/>
        <a:p>
          <a:r>
            <a:rPr lang="en-US" sz="1800" dirty="0"/>
            <a:t>Community Values</a:t>
          </a:r>
        </a:p>
      </dgm:t>
    </dgm:pt>
    <dgm:pt modelId="{EDC2A83C-ECE5-416A-B615-893EAC7B1E7C}" type="parTrans" cxnId="{4E01C284-82BE-4CAD-82DC-2B388F2901F5}">
      <dgm:prSet/>
      <dgm:spPr/>
      <dgm:t>
        <a:bodyPr/>
        <a:lstStyle/>
        <a:p>
          <a:endParaRPr lang="en-US" sz="1800"/>
        </a:p>
      </dgm:t>
    </dgm:pt>
    <dgm:pt modelId="{405DC134-F2FC-4AF6-952C-B96DC7DF1E7C}" type="sibTrans" cxnId="{4E01C284-82BE-4CAD-82DC-2B388F2901F5}">
      <dgm:prSet/>
      <dgm:spPr/>
      <dgm:t>
        <a:bodyPr/>
        <a:lstStyle/>
        <a:p>
          <a:endParaRPr lang="en-US" sz="1800"/>
        </a:p>
      </dgm:t>
    </dgm:pt>
    <dgm:pt modelId="{CC19B189-4C50-48CF-8B62-C1148380B7E2}">
      <dgm:prSet phldrT="[Text]" custT="1"/>
      <dgm:spPr>
        <a:solidFill>
          <a:srgbClr val="2AACE3"/>
        </a:solidFill>
      </dgm:spPr>
      <dgm:t>
        <a:bodyPr/>
        <a:lstStyle/>
        <a:p>
          <a:r>
            <a:rPr lang="en-US" sz="1800" dirty="0"/>
            <a:t>Regional Coordination</a:t>
          </a:r>
        </a:p>
      </dgm:t>
    </dgm:pt>
    <dgm:pt modelId="{C50AD43D-59D6-4AF3-A8C1-310F0C1424AC}" type="parTrans" cxnId="{2C35AC3D-C5DE-4D0E-8390-00CBADF48BB0}">
      <dgm:prSet/>
      <dgm:spPr/>
      <dgm:t>
        <a:bodyPr/>
        <a:lstStyle/>
        <a:p>
          <a:endParaRPr lang="en-US" sz="1800"/>
        </a:p>
      </dgm:t>
    </dgm:pt>
    <dgm:pt modelId="{FB1DA4CA-70DB-484F-9570-66342E445EF0}" type="sibTrans" cxnId="{2C35AC3D-C5DE-4D0E-8390-00CBADF48BB0}">
      <dgm:prSet/>
      <dgm:spPr/>
      <dgm:t>
        <a:bodyPr/>
        <a:lstStyle/>
        <a:p>
          <a:endParaRPr lang="en-US" sz="1800"/>
        </a:p>
      </dgm:t>
    </dgm:pt>
    <dgm:pt modelId="{7A5EB599-D852-477D-BA83-7EAB66E035D0}">
      <dgm:prSet phldrT="[Text]" custT="1"/>
      <dgm:spPr>
        <a:solidFill>
          <a:srgbClr val="2AACE3"/>
        </a:solidFill>
      </dgm:spPr>
      <dgm:t>
        <a:bodyPr/>
        <a:lstStyle/>
        <a:p>
          <a:r>
            <a:rPr lang="en-US" sz="1800" dirty="0"/>
            <a:t>Reliability</a:t>
          </a:r>
        </a:p>
      </dgm:t>
    </dgm:pt>
    <dgm:pt modelId="{31A48239-1C56-4AA7-B273-DBD50B7EFDBB}" type="parTrans" cxnId="{B1297907-77E4-45B8-8B20-0CB320711951}">
      <dgm:prSet/>
      <dgm:spPr/>
      <dgm:t>
        <a:bodyPr/>
        <a:lstStyle/>
        <a:p>
          <a:endParaRPr lang="en-US" sz="1400"/>
        </a:p>
      </dgm:t>
    </dgm:pt>
    <dgm:pt modelId="{72930207-8A23-4418-A93D-7DACE2D9EE1B}" type="sibTrans" cxnId="{B1297907-77E4-45B8-8B20-0CB320711951}">
      <dgm:prSet/>
      <dgm:spPr/>
      <dgm:t>
        <a:bodyPr/>
        <a:lstStyle/>
        <a:p>
          <a:endParaRPr lang="en-US" sz="1400"/>
        </a:p>
      </dgm:t>
    </dgm:pt>
    <dgm:pt modelId="{4A16FCCF-778F-4AF0-BDD8-349C56390822}" type="pres">
      <dgm:prSet presAssocID="{63BEA983-D807-413C-B064-6B9810CA1865}" presName="Name0" presStyleCnt="0">
        <dgm:presLayoutVars>
          <dgm:dir/>
          <dgm:animLvl val="lvl"/>
          <dgm:resizeHandles val="exact"/>
        </dgm:presLayoutVars>
      </dgm:prSet>
      <dgm:spPr/>
    </dgm:pt>
    <dgm:pt modelId="{2F0D7DEE-E549-4225-87E4-7289E490563D}" type="pres">
      <dgm:prSet presAssocID="{3DC784D3-73B9-4FDB-94DF-635E3900FF50}" presName="linNode" presStyleCnt="0"/>
      <dgm:spPr/>
    </dgm:pt>
    <dgm:pt modelId="{FED92196-25BA-44E1-BEF4-C14696C4F814}" type="pres">
      <dgm:prSet presAssocID="{3DC784D3-73B9-4FDB-94DF-635E3900FF50}" presName="parTx" presStyleLbl="revTx" presStyleIdx="0" presStyleCnt="3">
        <dgm:presLayoutVars>
          <dgm:chMax val="1"/>
          <dgm:bulletEnabled val="1"/>
        </dgm:presLayoutVars>
      </dgm:prSet>
      <dgm:spPr/>
    </dgm:pt>
    <dgm:pt modelId="{8EA2F540-6583-45AE-B859-22FB8C6E93CE}" type="pres">
      <dgm:prSet presAssocID="{3DC784D3-73B9-4FDB-94DF-635E3900FF50}" presName="bracket" presStyleLbl="parChTrans1D1" presStyleIdx="0" presStyleCnt="3"/>
      <dgm:spPr>
        <a:ln w="28575">
          <a:solidFill>
            <a:schemeClr val="bg1">
              <a:lumMod val="65000"/>
            </a:schemeClr>
          </a:solidFill>
        </a:ln>
      </dgm:spPr>
    </dgm:pt>
    <dgm:pt modelId="{E9264542-503E-47EF-86D9-0566DE2358BC}" type="pres">
      <dgm:prSet presAssocID="{3DC784D3-73B9-4FDB-94DF-635E3900FF50}" presName="spH" presStyleCnt="0"/>
      <dgm:spPr/>
    </dgm:pt>
    <dgm:pt modelId="{5818B7EE-F128-41CF-9B69-0BACC385C683}" type="pres">
      <dgm:prSet presAssocID="{3DC784D3-73B9-4FDB-94DF-635E3900FF50}" presName="desTx" presStyleLbl="node1" presStyleIdx="0" presStyleCnt="3">
        <dgm:presLayoutVars>
          <dgm:bulletEnabled val="1"/>
        </dgm:presLayoutVars>
      </dgm:prSet>
      <dgm:spPr/>
    </dgm:pt>
    <dgm:pt modelId="{5C3183CD-FCEB-439F-89F5-D1EE70FE4DF6}" type="pres">
      <dgm:prSet presAssocID="{5864D7BF-1AA8-477C-A693-5B28CD62A35C}" presName="spV" presStyleCnt="0"/>
      <dgm:spPr/>
    </dgm:pt>
    <dgm:pt modelId="{7EA1E9B1-5517-4C3C-8EC7-C30FA0FA2270}" type="pres">
      <dgm:prSet presAssocID="{E0694F18-3AC7-4881-96E0-842298F20063}" presName="linNode" presStyleCnt="0"/>
      <dgm:spPr/>
    </dgm:pt>
    <dgm:pt modelId="{627CEA89-613C-4060-BB03-CE965EE0DC6D}" type="pres">
      <dgm:prSet presAssocID="{E0694F18-3AC7-4881-96E0-842298F20063}" presName="parTx" presStyleLbl="revTx" presStyleIdx="1" presStyleCnt="3">
        <dgm:presLayoutVars>
          <dgm:chMax val="1"/>
          <dgm:bulletEnabled val="1"/>
        </dgm:presLayoutVars>
      </dgm:prSet>
      <dgm:spPr/>
    </dgm:pt>
    <dgm:pt modelId="{E5B06701-05FE-43F6-B24D-E4B462516947}" type="pres">
      <dgm:prSet presAssocID="{E0694F18-3AC7-4881-96E0-842298F20063}" presName="bracket" presStyleLbl="parChTrans1D1" presStyleIdx="1" presStyleCnt="3"/>
      <dgm:spPr>
        <a:ln w="28575">
          <a:solidFill>
            <a:schemeClr val="bg1">
              <a:lumMod val="65000"/>
            </a:schemeClr>
          </a:solidFill>
        </a:ln>
      </dgm:spPr>
    </dgm:pt>
    <dgm:pt modelId="{1EBAE948-5660-4E30-848D-701221110E80}" type="pres">
      <dgm:prSet presAssocID="{E0694F18-3AC7-4881-96E0-842298F20063}" presName="spH" presStyleCnt="0"/>
      <dgm:spPr/>
    </dgm:pt>
    <dgm:pt modelId="{27232688-31B0-48EE-8200-A84AE8E2425A}" type="pres">
      <dgm:prSet presAssocID="{E0694F18-3AC7-4881-96E0-842298F20063}" presName="desTx" presStyleLbl="node1" presStyleIdx="1" presStyleCnt="3">
        <dgm:presLayoutVars>
          <dgm:bulletEnabled val="1"/>
        </dgm:presLayoutVars>
      </dgm:prSet>
      <dgm:spPr/>
    </dgm:pt>
    <dgm:pt modelId="{68DCAF71-5511-470D-86EB-33137295CBB5}" type="pres">
      <dgm:prSet presAssocID="{C231C656-1651-44F7-BD9E-515F36AD63E7}" presName="spV" presStyleCnt="0"/>
      <dgm:spPr/>
    </dgm:pt>
    <dgm:pt modelId="{A745C43E-C136-4E7E-86E7-93BB4465D87E}" type="pres">
      <dgm:prSet presAssocID="{EC4756F1-BE85-4B3E-8364-82CE7C2F7FC9}" presName="linNode" presStyleCnt="0"/>
      <dgm:spPr/>
    </dgm:pt>
    <dgm:pt modelId="{C5BE6873-39B2-42E2-86F1-011536154284}" type="pres">
      <dgm:prSet presAssocID="{EC4756F1-BE85-4B3E-8364-82CE7C2F7FC9}" presName="parTx" presStyleLbl="revTx" presStyleIdx="2" presStyleCnt="3">
        <dgm:presLayoutVars>
          <dgm:chMax val="1"/>
          <dgm:bulletEnabled val="1"/>
        </dgm:presLayoutVars>
      </dgm:prSet>
      <dgm:spPr/>
    </dgm:pt>
    <dgm:pt modelId="{5E0F6344-D47B-47C6-9DB4-A00DE72EBC6E}" type="pres">
      <dgm:prSet presAssocID="{EC4756F1-BE85-4B3E-8364-82CE7C2F7FC9}" presName="bracket" presStyleLbl="parChTrans1D1" presStyleIdx="2" presStyleCnt="3"/>
      <dgm:spPr>
        <a:ln w="28575">
          <a:solidFill>
            <a:schemeClr val="bg1">
              <a:lumMod val="65000"/>
            </a:schemeClr>
          </a:solidFill>
        </a:ln>
      </dgm:spPr>
    </dgm:pt>
    <dgm:pt modelId="{89FA6AA6-009E-470E-9FD5-ADCF0D192FD3}" type="pres">
      <dgm:prSet presAssocID="{EC4756F1-BE85-4B3E-8364-82CE7C2F7FC9}" presName="spH" presStyleCnt="0"/>
      <dgm:spPr/>
    </dgm:pt>
    <dgm:pt modelId="{E9C87A90-FD5F-4852-B467-8865246F8F41}" type="pres">
      <dgm:prSet presAssocID="{EC4756F1-BE85-4B3E-8364-82CE7C2F7FC9}" presName="desTx" presStyleLbl="node1" presStyleIdx="2" presStyleCnt="3" custLinFactNeighborY="1193">
        <dgm:presLayoutVars>
          <dgm:bulletEnabled val="1"/>
        </dgm:presLayoutVars>
      </dgm:prSet>
      <dgm:spPr/>
    </dgm:pt>
  </dgm:ptLst>
  <dgm:cxnLst>
    <dgm:cxn modelId="{B1297907-77E4-45B8-8B20-0CB320711951}" srcId="{E0694F18-3AC7-4881-96E0-842298F20063}" destId="{7A5EB599-D852-477D-BA83-7EAB66E035D0}" srcOrd="0" destOrd="0" parTransId="{31A48239-1C56-4AA7-B273-DBD50B7EFDBB}" sibTransId="{72930207-8A23-4418-A93D-7DACE2D9EE1B}"/>
    <dgm:cxn modelId="{49C84B0A-7CBC-4B45-94AC-29945BB8AE68}" type="presOf" srcId="{EC4756F1-BE85-4B3E-8364-82CE7C2F7FC9}" destId="{C5BE6873-39B2-42E2-86F1-011536154284}" srcOrd="0" destOrd="0" presId="urn:diagrams.loki3.com/BracketList"/>
    <dgm:cxn modelId="{61E5EB11-6636-4637-9829-53DB904A8EC7}" type="presOf" srcId="{CC19B189-4C50-48CF-8B62-C1148380B7E2}" destId="{E9C87A90-FD5F-4852-B467-8865246F8F41}" srcOrd="0" destOrd="2" presId="urn:diagrams.loki3.com/BracketList"/>
    <dgm:cxn modelId="{4A4BF02F-D1B1-40B6-98BB-01F256CFD97D}" srcId="{63BEA983-D807-413C-B064-6B9810CA1865}" destId="{3DC784D3-73B9-4FDB-94DF-635E3900FF50}" srcOrd="0" destOrd="0" parTransId="{7D68F66F-D12C-4774-9AC0-E9491AC94009}" sibTransId="{5864D7BF-1AA8-477C-A693-5B28CD62A35C}"/>
    <dgm:cxn modelId="{2C35AC3D-C5DE-4D0E-8390-00CBADF48BB0}" srcId="{EC4756F1-BE85-4B3E-8364-82CE7C2F7FC9}" destId="{CC19B189-4C50-48CF-8B62-C1148380B7E2}" srcOrd="2" destOrd="0" parTransId="{C50AD43D-59D6-4AF3-A8C1-310F0C1424AC}" sibTransId="{FB1DA4CA-70DB-484F-9570-66342E445EF0}"/>
    <dgm:cxn modelId="{61FE4563-E5D5-427E-918B-F6952621695B}" srcId="{E0694F18-3AC7-4881-96E0-842298F20063}" destId="{DEC7DE00-1CE1-429A-A11B-EDF2BD0309B2}" srcOrd="2" destOrd="0" parTransId="{461695D3-EE10-4084-A0E7-F85396E65FED}" sibTransId="{724E79FA-7CDF-4E9E-9A70-1A7E0E2FFB3C}"/>
    <dgm:cxn modelId="{9826F843-D0FA-4962-8D33-413078BC3715}" type="presOf" srcId="{4C08D99F-6384-4150-8559-A23CE9872B19}" destId="{27232688-31B0-48EE-8200-A84AE8E2425A}" srcOrd="0" destOrd="3" presId="urn:diagrams.loki3.com/BracketList"/>
    <dgm:cxn modelId="{A8E96466-58F5-46B4-97B3-49F8CA94BEFB}" srcId="{3DC784D3-73B9-4FDB-94DF-635E3900FF50}" destId="{881C0FED-0C71-4F7F-B3F1-880C8D219BDC}" srcOrd="0" destOrd="0" parTransId="{FD207876-5401-412D-90FC-F535F19A0756}" sibTransId="{7D8224E9-CAB6-4CD9-98A8-9245E9050422}"/>
    <dgm:cxn modelId="{C85D5A4C-306B-47A3-AFCF-2D9128BF33C4}" srcId="{3DC784D3-73B9-4FDB-94DF-635E3900FF50}" destId="{D65A29A0-F00E-4E35-8F6D-C137C533BB63}" srcOrd="2" destOrd="0" parTransId="{464BA72B-65A0-46D3-9F2B-2180F5919A83}" sibTransId="{C3FB3187-B1E4-4BF3-93E5-6D2603DC729C}"/>
    <dgm:cxn modelId="{37BCD04C-4DB4-43B5-B773-509CF69CF241}" type="presOf" srcId="{49B593BD-7FA1-4F03-AADD-287E0BE1474C}" destId="{E9C87A90-FD5F-4852-B467-8865246F8F41}" srcOrd="0" destOrd="1" presId="urn:diagrams.loki3.com/BracketList"/>
    <dgm:cxn modelId="{3A011E6D-C762-4F67-A343-1AB6715E60BB}" type="presOf" srcId="{E0694F18-3AC7-4881-96E0-842298F20063}" destId="{627CEA89-613C-4060-BB03-CE965EE0DC6D}" srcOrd="0" destOrd="0" presId="urn:diagrams.loki3.com/BracketList"/>
    <dgm:cxn modelId="{87739752-8561-4836-B076-2232FF2A9843}" type="presOf" srcId="{63BEA983-D807-413C-B064-6B9810CA1865}" destId="{4A16FCCF-778F-4AF0-BDD8-349C56390822}" srcOrd="0" destOrd="0" presId="urn:diagrams.loki3.com/BracketList"/>
    <dgm:cxn modelId="{CBDC265A-4328-4A81-A589-B5A71584DA33}" type="presOf" srcId="{7A5EB599-D852-477D-BA83-7EAB66E035D0}" destId="{27232688-31B0-48EE-8200-A84AE8E2425A}" srcOrd="0" destOrd="0" presId="urn:diagrams.loki3.com/BracketList"/>
    <dgm:cxn modelId="{4E01C284-82BE-4CAD-82DC-2B388F2901F5}" srcId="{EC4756F1-BE85-4B3E-8364-82CE7C2F7FC9}" destId="{742A7C06-D14E-4079-86E0-BBD671DEE26E}" srcOrd="0" destOrd="0" parTransId="{EDC2A83C-ECE5-416A-B615-893EAC7B1E7C}" sibTransId="{405DC134-F2FC-4AF6-952C-B96DC7DF1E7C}"/>
    <dgm:cxn modelId="{C63CEE87-7CAC-490A-904D-4674A8F93799}" srcId="{E0694F18-3AC7-4881-96E0-842298F20063}" destId="{3846FA0F-2C32-4E1F-9CAE-B6288EC06C04}" srcOrd="1" destOrd="0" parTransId="{D85594D7-61F2-4D8E-8751-8B2B591887E6}" sibTransId="{9E97634D-A635-47CC-9D86-24E1D35B4112}"/>
    <dgm:cxn modelId="{29A4FD89-9ADC-471E-935A-2909228C481E}" srcId="{63BEA983-D807-413C-B064-6B9810CA1865}" destId="{E0694F18-3AC7-4881-96E0-842298F20063}" srcOrd="1" destOrd="0" parTransId="{5DC5B0F5-E5D7-482C-9C6D-6E12747586ED}" sibTransId="{C231C656-1651-44F7-BD9E-515F36AD63E7}"/>
    <dgm:cxn modelId="{B91F458C-E0CC-4247-8EAA-31505FBAAF16}" type="presOf" srcId="{3DC784D3-73B9-4FDB-94DF-635E3900FF50}" destId="{FED92196-25BA-44E1-BEF4-C14696C4F814}" srcOrd="0" destOrd="0" presId="urn:diagrams.loki3.com/BracketList"/>
    <dgm:cxn modelId="{37E0AFA4-A274-4393-BB45-18BE4255EA10}" srcId="{3DC784D3-73B9-4FDB-94DF-635E3900FF50}" destId="{66C2C5C2-4F97-4DC6-97E1-2EDB8427B774}" srcOrd="1" destOrd="0" parTransId="{2C3F881D-7AD3-4F3C-8551-8A1A4BB09284}" sibTransId="{8BFB91FC-BDDE-4CE5-B595-C3261F374B86}"/>
    <dgm:cxn modelId="{EE8A17A9-7A84-4480-8E35-1926472FD2D3}" type="presOf" srcId="{3846FA0F-2C32-4E1F-9CAE-B6288EC06C04}" destId="{27232688-31B0-48EE-8200-A84AE8E2425A}" srcOrd="0" destOrd="1" presId="urn:diagrams.loki3.com/BracketList"/>
    <dgm:cxn modelId="{43983BB2-B546-4F78-A5C3-91D82A71AE22}" type="presOf" srcId="{66C2C5C2-4F97-4DC6-97E1-2EDB8427B774}" destId="{5818B7EE-F128-41CF-9B69-0BACC385C683}" srcOrd="0" destOrd="1" presId="urn:diagrams.loki3.com/BracketList"/>
    <dgm:cxn modelId="{617B01B6-CFA9-4231-B812-87AE5DDD5117}" type="presOf" srcId="{D65A29A0-F00E-4E35-8F6D-C137C533BB63}" destId="{5818B7EE-F128-41CF-9B69-0BACC385C683}" srcOrd="0" destOrd="2" presId="urn:diagrams.loki3.com/BracketList"/>
    <dgm:cxn modelId="{119FD8B6-A0C2-4912-A9F3-EDF59A5C050B}" srcId="{EC4756F1-BE85-4B3E-8364-82CE7C2F7FC9}" destId="{49B593BD-7FA1-4F03-AADD-287E0BE1474C}" srcOrd="1" destOrd="0" parTransId="{B4A008E8-F23E-4837-846A-A9B6A0E28434}" sibTransId="{7A7E09F5-B972-453D-BC6F-906BB86D0F0E}"/>
    <dgm:cxn modelId="{F6105FBC-6A60-4645-9899-0FF69C782AF4}" srcId="{63BEA983-D807-413C-B064-6B9810CA1865}" destId="{EC4756F1-BE85-4B3E-8364-82CE7C2F7FC9}" srcOrd="2" destOrd="0" parTransId="{576CA0FD-132C-4FE4-96AA-B9644387C44B}" sibTransId="{63354E06-A42F-488F-A3DF-8B80DA401FB9}"/>
    <dgm:cxn modelId="{913D3FBE-DF7C-413F-ACD8-1A5B77895569}" type="presOf" srcId="{DEC7DE00-1CE1-429A-A11B-EDF2BD0309B2}" destId="{27232688-31B0-48EE-8200-A84AE8E2425A}" srcOrd="0" destOrd="2" presId="urn:diagrams.loki3.com/BracketList"/>
    <dgm:cxn modelId="{AF7505D0-FDF8-4E7E-987C-AB410BD02711}" type="presOf" srcId="{881C0FED-0C71-4F7F-B3F1-880C8D219BDC}" destId="{5818B7EE-F128-41CF-9B69-0BACC385C683}" srcOrd="0" destOrd="0" presId="urn:diagrams.loki3.com/BracketList"/>
    <dgm:cxn modelId="{4E5F95D2-F705-4552-8837-77626C96716B}" srcId="{E0694F18-3AC7-4881-96E0-842298F20063}" destId="{4C08D99F-6384-4150-8559-A23CE9872B19}" srcOrd="3" destOrd="0" parTransId="{6168D5DF-D6B7-4F25-8AB3-83CA657E5757}" sibTransId="{BF141A45-2CC5-4EFE-969B-A839FF0B6282}"/>
    <dgm:cxn modelId="{9EA574ED-2D71-4D1D-A7A3-4BA60A997AB6}" type="presOf" srcId="{742A7C06-D14E-4079-86E0-BBD671DEE26E}" destId="{E9C87A90-FD5F-4852-B467-8865246F8F41}" srcOrd="0" destOrd="0" presId="urn:diagrams.loki3.com/BracketList"/>
    <dgm:cxn modelId="{26A958B7-67B6-4802-83EE-A43834DEFDD3}" type="presParOf" srcId="{4A16FCCF-778F-4AF0-BDD8-349C56390822}" destId="{2F0D7DEE-E549-4225-87E4-7289E490563D}" srcOrd="0" destOrd="0" presId="urn:diagrams.loki3.com/BracketList"/>
    <dgm:cxn modelId="{5A7BAB2E-73FA-479A-B52F-0C2424073D63}" type="presParOf" srcId="{2F0D7DEE-E549-4225-87E4-7289E490563D}" destId="{FED92196-25BA-44E1-BEF4-C14696C4F814}" srcOrd="0" destOrd="0" presId="urn:diagrams.loki3.com/BracketList"/>
    <dgm:cxn modelId="{6423F0C6-9156-40A5-A60D-10841C8AF210}" type="presParOf" srcId="{2F0D7DEE-E549-4225-87E4-7289E490563D}" destId="{8EA2F540-6583-45AE-B859-22FB8C6E93CE}" srcOrd="1" destOrd="0" presId="urn:diagrams.loki3.com/BracketList"/>
    <dgm:cxn modelId="{94DEDBA1-B7EE-4393-8E09-D1816A49FB30}" type="presParOf" srcId="{2F0D7DEE-E549-4225-87E4-7289E490563D}" destId="{E9264542-503E-47EF-86D9-0566DE2358BC}" srcOrd="2" destOrd="0" presId="urn:diagrams.loki3.com/BracketList"/>
    <dgm:cxn modelId="{5F167AF4-62F7-4710-A426-99902A5AF073}" type="presParOf" srcId="{2F0D7DEE-E549-4225-87E4-7289E490563D}" destId="{5818B7EE-F128-41CF-9B69-0BACC385C683}" srcOrd="3" destOrd="0" presId="urn:diagrams.loki3.com/BracketList"/>
    <dgm:cxn modelId="{AF8D0042-5FBC-4211-AE38-A33CF368D234}" type="presParOf" srcId="{4A16FCCF-778F-4AF0-BDD8-349C56390822}" destId="{5C3183CD-FCEB-439F-89F5-D1EE70FE4DF6}" srcOrd="1" destOrd="0" presId="urn:diagrams.loki3.com/BracketList"/>
    <dgm:cxn modelId="{4C757D5E-95B7-4E8B-8F68-2F254BCF93DE}" type="presParOf" srcId="{4A16FCCF-778F-4AF0-BDD8-349C56390822}" destId="{7EA1E9B1-5517-4C3C-8EC7-C30FA0FA2270}" srcOrd="2" destOrd="0" presId="urn:diagrams.loki3.com/BracketList"/>
    <dgm:cxn modelId="{FC4C135E-91D7-4CEC-9843-2F1BFB8D869F}" type="presParOf" srcId="{7EA1E9B1-5517-4C3C-8EC7-C30FA0FA2270}" destId="{627CEA89-613C-4060-BB03-CE965EE0DC6D}" srcOrd="0" destOrd="0" presId="urn:diagrams.loki3.com/BracketList"/>
    <dgm:cxn modelId="{8A19CEAC-120E-40D1-BFCE-661729D76393}" type="presParOf" srcId="{7EA1E9B1-5517-4C3C-8EC7-C30FA0FA2270}" destId="{E5B06701-05FE-43F6-B24D-E4B462516947}" srcOrd="1" destOrd="0" presId="urn:diagrams.loki3.com/BracketList"/>
    <dgm:cxn modelId="{8A4ED1BC-2E94-441F-8934-BAD0C81CA4EE}" type="presParOf" srcId="{7EA1E9B1-5517-4C3C-8EC7-C30FA0FA2270}" destId="{1EBAE948-5660-4E30-848D-701221110E80}" srcOrd="2" destOrd="0" presId="urn:diagrams.loki3.com/BracketList"/>
    <dgm:cxn modelId="{E5AD7867-82B6-4AE7-8671-2EB79DB27D53}" type="presParOf" srcId="{7EA1E9B1-5517-4C3C-8EC7-C30FA0FA2270}" destId="{27232688-31B0-48EE-8200-A84AE8E2425A}" srcOrd="3" destOrd="0" presId="urn:diagrams.loki3.com/BracketList"/>
    <dgm:cxn modelId="{75A9F772-63E1-4EE8-9E49-CD4142ED11FC}" type="presParOf" srcId="{4A16FCCF-778F-4AF0-BDD8-349C56390822}" destId="{68DCAF71-5511-470D-86EB-33137295CBB5}" srcOrd="3" destOrd="0" presId="urn:diagrams.loki3.com/BracketList"/>
    <dgm:cxn modelId="{86067EF9-0002-4B02-B3DA-F89938DCFE9A}" type="presParOf" srcId="{4A16FCCF-778F-4AF0-BDD8-349C56390822}" destId="{A745C43E-C136-4E7E-86E7-93BB4465D87E}" srcOrd="4" destOrd="0" presId="urn:diagrams.loki3.com/BracketList"/>
    <dgm:cxn modelId="{64E0DC72-1A02-4F47-B5CE-63BA1AA4516C}" type="presParOf" srcId="{A745C43E-C136-4E7E-86E7-93BB4465D87E}" destId="{C5BE6873-39B2-42E2-86F1-011536154284}" srcOrd="0" destOrd="0" presId="urn:diagrams.loki3.com/BracketList"/>
    <dgm:cxn modelId="{D72AC9CD-EEC1-4937-96ED-643265F61388}" type="presParOf" srcId="{A745C43E-C136-4E7E-86E7-93BB4465D87E}" destId="{5E0F6344-D47B-47C6-9DB4-A00DE72EBC6E}" srcOrd="1" destOrd="0" presId="urn:diagrams.loki3.com/BracketList"/>
    <dgm:cxn modelId="{68300DFD-43E8-47B1-9178-38FB75DB892A}" type="presParOf" srcId="{A745C43E-C136-4E7E-86E7-93BB4465D87E}" destId="{89FA6AA6-009E-470E-9FD5-ADCF0D192FD3}" srcOrd="2" destOrd="0" presId="urn:diagrams.loki3.com/BracketList"/>
    <dgm:cxn modelId="{00BE6CB1-57FB-441F-A8EE-9564A2C66D77}" type="presParOf" srcId="{A745C43E-C136-4E7E-86E7-93BB4465D87E}" destId="{E9C87A90-FD5F-4852-B467-8865246F8F41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92196-25BA-44E1-BEF4-C14696C4F814}">
      <dsp:nvSpPr>
        <dsp:cNvPr id="0" name=""/>
        <dsp:cNvSpPr/>
      </dsp:nvSpPr>
      <dsp:spPr>
        <a:xfrm>
          <a:off x="0" y="302261"/>
          <a:ext cx="1475409" cy="331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Protect</a:t>
          </a:r>
        </a:p>
      </dsp:txBody>
      <dsp:txXfrm>
        <a:off x="0" y="302261"/>
        <a:ext cx="1475409" cy="331287"/>
      </dsp:txXfrm>
    </dsp:sp>
    <dsp:sp modelId="{8EA2F540-6583-45AE-B859-22FB8C6E93CE}">
      <dsp:nvSpPr>
        <dsp:cNvPr id="0" name=""/>
        <dsp:cNvSpPr/>
      </dsp:nvSpPr>
      <dsp:spPr>
        <a:xfrm>
          <a:off x="1475409" y="2031"/>
          <a:ext cx="295081" cy="931746"/>
        </a:xfrm>
        <a:prstGeom prst="leftBrace">
          <a:avLst>
            <a:gd name="adj1" fmla="val 35000"/>
            <a:gd name="adj2" fmla="val 50000"/>
          </a:avLst>
        </a:prstGeom>
        <a:noFill/>
        <a:ln w="28575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18B7EE-F128-41CF-9B69-0BACC385C683}">
      <dsp:nvSpPr>
        <dsp:cNvPr id="0" name=""/>
        <dsp:cNvSpPr/>
      </dsp:nvSpPr>
      <dsp:spPr>
        <a:xfrm>
          <a:off x="1888524" y="2031"/>
          <a:ext cx="4013113" cy="931746"/>
        </a:xfrm>
        <a:prstGeom prst="rect">
          <a:avLst/>
        </a:prstGeom>
        <a:solidFill>
          <a:srgbClr val="2AAC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Core Colorado River Supplies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Public Health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Environment</a:t>
          </a:r>
        </a:p>
      </dsp:txBody>
      <dsp:txXfrm>
        <a:off x="1888524" y="2031"/>
        <a:ext cx="4013113" cy="931746"/>
      </dsp:txXfrm>
    </dsp:sp>
    <dsp:sp modelId="{627CEA89-613C-4060-BB03-CE965EE0DC6D}">
      <dsp:nvSpPr>
        <dsp:cNvPr id="0" name=""/>
        <dsp:cNvSpPr/>
      </dsp:nvSpPr>
      <dsp:spPr>
        <a:xfrm>
          <a:off x="0" y="1396155"/>
          <a:ext cx="1475409" cy="331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Focus On</a:t>
          </a:r>
        </a:p>
      </dsp:txBody>
      <dsp:txXfrm>
        <a:off x="0" y="1396155"/>
        <a:ext cx="1475409" cy="331287"/>
      </dsp:txXfrm>
    </dsp:sp>
    <dsp:sp modelId="{E5B06701-05FE-43F6-B24D-E4B462516947}">
      <dsp:nvSpPr>
        <dsp:cNvPr id="0" name=""/>
        <dsp:cNvSpPr/>
      </dsp:nvSpPr>
      <dsp:spPr>
        <a:xfrm>
          <a:off x="1475409" y="950987"/>
          <a:ext cx="295081" cy="1221622"/>
        </a:xfrm>
        <a:prstGeom prst="leftBrace">
          <a:avLst>
            <a:gd name="adj1" fmla="val 35000"/>
            <a:gd name="adj2" fmla="val 50000"/>
          </a:avLst>
        </a:prstGeom>
        <a:noFill/>
        <a:ln w="28575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32688-31B0-48EE-8200-A84AE8E2425A}">
      <dsp:nvSpPr>
        <dsp:cNvPr id="0" name=""/>
        <dsp:cNvSpPr/>
      </dsp:nvSpPr>
      <dsp:spPr>
        <a:xfrm>
          <a:off x="1888524" y="950987"/>
          <a:ext cx="4013113" cy="1221622"/>
        </a:xfrm>
        <a:prstGeom prst="rect">
          <a:avLst/>
        </a:prstGeom>
        <a:solidFill>
          <a:srgbClr val="2AAC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Reliability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Conservation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Local Resources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Feasibility</a:t>
          </a:r>
        </a:p>
      </dsp:txBody>
      <dsp:txXfrm>
        <a:off x="1888524" y="950987"/>
        <a:ext cx="4013113" cy="1221622"/>
      </dsp:txXfrm>
    </dsp:sp>
    <dsp:sp modelId="{C5BE6873-39B2-42E2-86F1-011536154284}">
      <dsp:nvSpPr>
        <dsp:cNvPr id="0" name=""/>
        <dsp:cNvSpPr/>
      </dsp:nvSpPr>
      <dsp:spPr>
        <a:xfrm>
          <a:off x="0" y="2490049"/>
          <a:ext cx="1475409" cy="331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Align With</a:t>
          </a:r>
        </a:p>
      </dsp:txBody>
      <dsp:txXfrm>
        <a:off x="0" y="2490049"/>
        <a:ext cx="1475409" cy="331287"/>
      </dsp:txXfrm>
    </dsp:sp>
    <dsp:sp modelId="{5E0F6344-D47B-47C6-9DB4-A00DE72EBC6E}">
      <dsp:nvSpPr>
        <dsp:cNvPr id="0" name=""/>
        <dsp:cNvSpPr/>
      </dsp:nvSpPr>
      <dsp:spPr>
        <a:xfrm>
          <a:off x="1475409" y="2189820"/>
          <a:ext cx="295081" cy="931746"/>
        </a:xfrm>
        <a:prstGeom prst="leftBrace">
          <a:avLst>
            <a:gd name="adj1" fmla="val 35000"/>
            <a:gd name="adj2" fmla="val 50000"/>
          </a:avLst>
        </a:prstGeom>
        <a:noFill/>
        <a:ln w="28575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87A90-FD5F-4852-B467-8865246F8F41}">
      <dsp:nvSpPr>
        <dsp:cNvPr id="0" name=""/>
        <dsp:cNvSpPr/>
      </dsp:nvSpPr>
      <dsp:spPr>
        <a:xfrm>
          <a:off x="1888524" y="2191851"/>
          <a:ext cx="4013113" cy="931746"/>
        </a:xfrm>
        <a:prstGeom prst="rect">
          <a:avLst/>
        </a:prstGeom>
        <a:solidFill>
          <a:srgbClr val="2AAC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Community Values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Imagine Austin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Regional Coordination</a:t>
          </a:r>
        </a:p>
      </dsp:txBody>
      <dsp:txXfrm>
        <a:off x="1888524" y="2191851"/>
        <a:ext cx="4013113" cy="931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A3F0E-5ACA-4AE3-917A-2BB6163F216E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B89B5-D186-44ED-9613-302D7DA4E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Helen and Marisa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B89B5-D186-44ED-9613-302D7DA4EF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85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Marisa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B89B5-D186-44ED-9613-302D7DA4EF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3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B89B5-D186-44ED-9613-302D7DA4EF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24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Helen (or whoever presents slide right </a:t>
            </a:r>
            <a:r>
              <a:rPr lang="en-US"/>
              <a:t>before this)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B89B5-D186-44ED-9613-302D7DA4EF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81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B89B5-D186-44ED-9613-302D7DA4EF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13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B89B5-D186-44ED-9613-302D7DA4EF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50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B89B5-D186-44ED-9613-302D7DA4EF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3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Helen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B89B5-D186-44ED-9613-302D7DA4EF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3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B89B5-D186-44ED-9613-302D7DA4EF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24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B89B5-D186-44ED-9613-302D7DA4EF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10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B89B5-D186-44ED-9613-302D7DA4EF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09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B89B5-D186-44ED-9613-302D7DA4EF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26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B89B5-D186-44ED-9613-302D7DA4EF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21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B89B5-D186-44ED-9613-302D7DA4EF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14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27DFA3-F8F2-40AD-906B-D5407C4C50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" t="18801" r="-110" b="6282"/>
          <a:stretch/>
        </p:blipFill>
        <p:spPr>
          <a:xfrm>
            <a:off x="-1" y="1"/>
            <a:ext cx="1220544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C16678-14DC-4AC4-A56C-AA9C4F2CB44E}"/>
              </a:ext>
            </a:extLst>
          </p:cNvPr>
          <p:cNvSpPr/>
          <p:nvPr userDrawn="1"/>
        </p:nvSpPr>
        <p:spPr>
          <a:xfrm>
            <a:off x="7450566" y="0"/>
            <a:ext cx="4754880" cy="6858000"/>
          </a:xfrm>
          <a:prstGeom prst="rect">
            <a:avLst/>
          </a:prstGeom>
          <a:solidFill>
            <a:srgbClr val="2AACE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97E6DBA-6A5D-411B-95BD-14ABBAE5F0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4800" y="457200"/>
            <a:ext cx="3899914" cy="2036803"/>
          </a:xfrm>
        </p:spPr>
        <p:txBody>
          <a:bodyPr wrap="square" lIns="0" tIns="0" rIns="0" bIns="0" anchor="t">
            <a:normAutofit/>
          </a:bodyPr>
          <a:lstStyle>
            <a:lvl1pPr marL="0" indent="0" algn="r">
              <a:spcBef>
                <a:spcPts val="0"/>
              </a:spcBef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EAAFB6-C436-4E4D-8677-B1875FD2D1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566" y="4572000"/>
            <a:ext cx="3200399" cy="1600200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58F98BC-BD30-4867-8F68-F1B515DF07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23276" y="6213635"/>
            <a:ext cx="3017520" cy="276999"/>
          </a:xfrm>
        </p:spPr>
        <p:txBody>
          <a:bodyPr lIns="0" tIns="0" rIns="0" bIns="0">
            <a:noAutofit/>
          </a:bodyPr>
          <a:lstStyle>
            <a:lvl1pPr marL="0" indent="0" algn="l">
              <a:spcAft>
                <a:spcPts val="0"/>
              </a:spcAft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C1BF5-1290-4A77-B01B-01A2160A18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0598" y="5074555"/>
            <a:ext cx="869577" cy="869577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F639E7-F1E2-47C8-81F2-02129248DA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1000" y="4022187"/>
            <a:ext cx="3823714" cy="276999"/>
          </a:xfrm>
        </p:spPr>
        <p:txBody>
          <a:bodyPr lIns="0" tIns="0" rIns="0" bIns="0">
            <a:normAutofit/>
          </a:bodyPr>
          <a:lstStyle>
            <a:lvl1pPr marL="0" indent="0" algn="r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798427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877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0104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7A958D-4C87-4642-80CA-58D0F75B9CFC}"/>
              </a:ext>
            </a:extLst>
          </p:cNvPr>
          <p:cNvSpPr/>
          <p:nvPr userDrawn="1"/>
        </p:nvSpPr>
        <p:spPr>
          <a:xfrm>
            <a:off x="7010400" y="0"/>
            <a:ext cx="5181600" cy="6858000"/>
          </a:xfrm>
          <a:prstGeom prst="rect">
            <a:avLst/>
          </a:prstGeom>
          <a:solidFill>
            <a:srgbClr val="2AACE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8600" y="762000"/>
            <a:ext cx="3657600" cy="2667000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848600" y="3962400"/>
            <a:ext cx="3657600" cy="145821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AB256E-8825-4F2A-99DF-F9976CE497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6019800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18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0104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7A958D-4C87-4642-80CA-58D0F75B9CFC}"/>
              </a:ext>
            </a:extLst>
          </p:cNvPr>
          <p:cNvSpPr/>
          <p:nvPr userDrawn="1"/>
        </p:nvSpPr>
        <p:spPr>
          <a:xfrm>
            <a:off x="7010400" y="0"/>
            <a:ext cx="5181600" cy="6858000"/>
          </a:xfrm>
          <a:prstGeom prst="rect">
            <a:avLst/>
          </a:prstGeom>
          <a:solidFill>
            <a:srgbClr val="2AACE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3657600" cy="2667000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848600" y="762000"/>
            <a:ext cx="3657600" cy="465861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198146-D852-4274-A519-74ABC16B74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6019800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95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685800"/>
            <a:ext cx="6095998" cy="5105400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  <a:lvl2pPr>
              <a:lnSpc>
                <a:spcPct val="100000"/>
              </a:lnSpc>
              <a:defRPr sz="2800"/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385BBB-B734-4286-BF67-C826CEB191F0}"/>
              </a:ext>
            </a:extLst>
          </p:cNvPr>
          <p:cNvSpPr/>
          <p:nvPr userDrawn="1"/>
        </p:nvSpPr>
        <p:spPr>
          <a:xfrm>
            <a:off x="-15997" y="0"/>
            <a:ext cx="5181600" cy="6858000"/>
          </a:xfrm>
          <a:prstGeom prst="rect">
            <a:avLst/>
          </a:prstGeom>
          <a:solidFill>
            <a:srgbClr val="2AACE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3119EB-20F1-4F07-B25D-67595870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4267200" cy="5029200"/>
          </a:xfrm>
        </p:spPr>
        <p:txBody>
          <a:bodyPr anchor="t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686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429F3-5BC6-4CE2-B391-C1E807C19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A91EED-3672-4163-8E54-F5C85383C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36E06-97AC-4B69-AFD0-A3BFA2440897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70BA3C-F643-4FA2-AE9C-FC6700BF3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A8D11-FD78-4AB5-95CE-983F65D93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D044-EAFE-44B9-867B-761C3C9D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6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ody of water surrounded by trees&#10;&#10;Description generated with very high confidence">
            <a:extLst>
              <a:ext uri="{FF2B5EF4-FFF2-40B4-BE49-F238E27FC236}">
                <a16:creationId xmlns:a16="http://schemas.microsoft.com/office/drawing/2014/main" id="{C074F299-2549-4891-A891-B7E6DF6F17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0" b="10503"/>
          <a:stretch/>
        </p:blipFill>
        <p:spPr>
          <a:xfrm>
            <a:off x="13448" y="0"/>
            <a:ext cx="1216510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C16678-14DC-4AC4-A56C-AA9C4F2CB44E}"/>
              </a:ext>
            </a:extLst>
          </p:cNvPr>
          <p:cNvSpPr/>
          <p:nvPr userDrawn="1"/>
        </p:nvSpPr>
        <p:spPr>
          <a:xfrm>
            <a:off x="0" y="3505200"/>
            <a:ext cx="12205447" cy="2011680"/>
          </a:xfrm>
          <a:prstGeom prst="rect">
            <a:avLst/>
          </a:prstGeom>
          <a:solidFill>
            <a:srgbClr val="2AACE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97E6DBA-6A5D-411B-95BD-14ABBAE5F0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886200"/>
            <a:ext cx="12192000" cy="1015663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None/>
              <a:defRPr sz="66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BFB4D83-9BC8-49B4-8B61-35FBCD6E69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3447" y="4953000"/>
            <a:ext cx="12218894" cy="369332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 |  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F31C67-A89C-4AD6-A209-E77D258CB3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800" y="5992837"/>
            <a:ext cx="640080" cy="6400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C4C44C-04F0-490C-A966-A5BD3BCB50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6019800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2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9E4C7F7-D755-4F17-AF5A-CF3ED1D6ED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" t="8444" r="-110" b="16639"/>
          <a:stretch/>
        </p:blipFill>
        <p:spPr>
          <a:xfrm>
            <a:off x="-1" y="1"/>
            <a:ext cx="1220544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C16678-14DC-4AC4-A56C-AA9C4F2CB44E}"/>
              </a:ext>
            </a:extLst>
          </p:cNvPr>
          <p:cNvSpPr/>
          <p:nvPr userDrawn="1"/>
        </p:nvSpPr>
        <p:spPr>
          <a:xfrm>
            <a:off x="0" y="0"/>
            <a:ext cx="12205447" cy="2011680"/>
          </a:xfrm>
          <a:prstGeom prst="rect">
            <a:avLst/>
          </a:prstGeom>
          <a:solidFill>
            <a:srgbClr val="2AACE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97E6DBA-6A5D-411B-95BD-14ABBAE5F0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98009"/>
            <a:ext cx="12192000" cy="1015663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None/>
              <a:defRPr sz="66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59C2CD-F4A7-4811-8418-673785DFAE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800" y="5992837"/>
            <a:ext cx="640080" cy="640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78BD01-237B-49A5-83FC-8BD40FCB8F9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6019800"/>
            <a:ext cx="640080" cy="640080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7CD3C62-40B3-417F-B117-B98695F31F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13447" y="1513672"/>
            <a:ext cx="12218894" cy="369332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 |  Date</a:t>
            </a:r>
          </a:p>
        </p:txBody>
      </p:sp>
    </p:spTree>
    <p:extLst>
      <p:ext uri="{BB962C8B-B14F-4D97-AF65-F5344CB8AC3E}">
        <p14:creationId xmlns:p14="http://schemas.microsoft.com/office/powerpoint/2010/main" val="180623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96EA4-4935-4DCD-9B63-E11A701D5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8200"/>
            <a:ext cx="10972800" cy="2209799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A24B3-E6C8-4E35-80DD-A916F76FE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3429000"/>
            <a:ext cx="10972800" cy="220979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852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18CA9-7943-4582-9504-A362286A3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8387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22DDB-2C12-4B23-B99F-F1DDAC42D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017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18CA9-7943-4582-9504-A362286A3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838705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31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62000"/>
            <a:ext cx="3657600" cy="2667000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3962400"/>
            <a:ext cx="3657600" cy="145821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291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685800"/>
            <a:ext cx="6399210" cy="5486400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  <a:lvl2pPr>
              <a:lnSpc>
                <a:spcPct val="100000"/>
              </a:lnSpc>
              <a:defRPr sz="2800"/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1" y="685800"/>
            <a:ext cx="3657600" cy="2357610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3429000"/>
            <a:ext cx="3657599" cy="24399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904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15DF4-5EEF-402D-AB17-F8609D25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3455D-7446-446C-B420-0823A991C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622011"/>
            <a:ext cx="5410200" cy="35549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C04931-701D-4D3D-9B3A-293360590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2011"/>
            <a:ext cx="5410200" cy="35549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402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11E48C5-96BA-4027-9442-6BB159E0121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0" y="6096000"/>
            <a:ext cx="12192000" cy="5619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8387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438400"/>
            <a:ext cx="10972800" cy="355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5F16CF-48A1-4C17-857B-A12080480E8A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529" y="6048242"/>
            <a:ext cx="603871" cy="6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1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0" r:id="rId2"/>
    <p:sldLayoutId id="2147483679" r:id="rId3"/>
    <p:sldLayoutId id="2147483674" r:id="rId4"/>
    <p:sldLayoutId id="2147483673" r:id="rId5"/>
    <p:sldLayoutId id="2147483676" r:id="rId6"/>
    <p:sldLayoutId id="2147483668" r:id="rId7"/>
    <p:sldLayoutId id="2147483667" r:id="rId8"/>
    <p:sldLayoutId id="2147483675" r:id="rId9"/>
    <p:sldLayoutId id="2147483665" r:id="rId10"/>
    <p:sldLayoutId id="2147483677" r:id="rId11"/>
    <p:sldLayoutId id="2147483680" r:id="rId12"/>
    <p:sldLayoutId id="2147483681" r:id="rId13"/>
    <p:sldLayoutId id="2147483682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2AACE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2AACE3"/>
        </a:buClr>
        <a:buSzPct val="70000"/>
        <a:buFont typeface="Wingdings" panose="05000000000000000000" pitchFamily="2" charset="2"/>
        <a:buChar char="S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9107F3-1675-4EB7-A27B-53C8863CAF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anchor="ctr">
            <a:normAutofit fontScale="70000" lnSpcReduction="20000"/>
          </a:bodyPr>
          <a:lstStyle/>
          <a:p>
            <a:r>
              <a:rPr lang="en-US" dirty="0"/>
              <a:t>Climate and Hydrologic Modeling in Water Forward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A470E-965A-4315-BFC9-4BEEA28997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TWRN Virtual Spring Meeting | May 19, 2021</a:t>
            </a:r>
          </a:p>
        </p:txBody>
      </p:sp>
    </p:spTree>
    <p:extLst>
      <p:ext uri="{BB962C8B-B14F-4D97-AF65-F5344CB8AC3E}">
        <p14:creationId xmlns:p14="http://schemas.microsoft.com/office/powerpoint/2010/main" val="552301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1630E-31D7-4F97-98AF-647C92AB0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762000"/>
          </a:xfrm>
        </p:spPr>
        <p:txBody>
          <a:bodyPr>
            <a:normAutofit/>
          </a:bodyPr>
          <a:lstStyle/>
          <a:p>
            <a:r>
              <a:rPr lang="en-US" sz="3600" dirty="0"/>
              <a:t>Water Forward needs – 2070 with climate change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991C96-DA98-4F12-BA54-1EE1826F8C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33"/>
          <a:stretch/>
        </p:blipFill>
        <p:spPr>
          <a:xfrm>
            <a:off x="914399" y="1224152"/>
            <a:ext cx="9541443" cy="50242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B698D1-FF73-4DAD-93B2-F63B7D896915}"/>
              </a:ext>
            </a:extLst>
          </p:cNvPr>
          <p:cNvSpPr/>
          <p:nvPr/>
        </p:nvSpPr>
        <p:spPr>
          <a:xfrm>
            <a:off x="1716290" y="4038600"/>
            <a:ext cx="702242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Year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EFB273-1768-4791-92F2-EFF3062DBA55}"/>
              </a:ext>
            </a:extLst>
          </p:cNvPr>
          <p:cNvSpPr/>
          <p:nvPr/>
        </p:nvSpPr>
        <p:spPr>
          <a:xfrm>
            <a:off x="2438399" y="4038600"/>
            <a:ext cx="821759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Year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283D39-AFA5-4D19-987F-3B56E1C611A4}"/>
              </a:ext>
            </a:extLst>
          </p:cNvPr>
          <p:cNvSpPr/>
          <p:nvPr/>
        </p:nvSpPr>
        <p:spPr>
          <a:xfrm>
            <a:off x="3245271" y="4038600"/>
            <a:ext cx="821759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Year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CFE044-4915-404F-9294-790164C6A21E}"/>
              </a:ext>
            </a:extLst>
          </p:cNvPr>
          <p:cNvSpPr/>
          <p:nvPr/>
        </p:nvSpPr>
        <p:spPr>
          <a:xfrm>
            <a:off x="3960949" y="4038600"/>
            <a:ext cx="821759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Year 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0DD98D-BB10-4713-9910-C89B1867AFB0}"/>
              </a:ext>
            </a:extLst>
          </p:cNvPr>
          <p:cNvSpPr/>
          <p:nvPr/>
        </p:nvSpPr>
        <p:spPr>
          <a:xfrm>
            <a:off x="4712394" y="4038600"/>
            <a:ext cx="806872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Year 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75FAC2-5C52-438D-85D7-08C304F0D0DD}"/>
              </a:ext>
            </a:extLst>
          </p:cNvPr>
          <p:cNvSpPr/>
          <p:nvPr/>
        </p:nvSpPr>
        <p:spPr>
          <a:xfrm>
            <a:off x="5519266" y="4038600"/>
            <a:ext cx="806872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Year 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E5C009-CD0A-4F28-B956-AFE7903C623F}"/>
              </a:ext>
            </a:extLst>
          </p:cNvPr>
          <p:cNvSpPr/>
          <p:nvPr/>
        </p:nvSpPr>
        <p:spPr>
          <a:xfrm>
            <a:off x="6346005" y="4038600"/>
            <a:ext cx="716691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Year 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D94376-FF47-47E2-971C-DD0BB297C923}"/>
              </a:ext>
            </a:extLst>
          </p:cNvPr>
          <p:cNvSpPr/>
          <p:nvPr/>
        </p:nvSpPr>
        <p:spPr>
          <a:xfrm>
            <a:off x="7082563" y="4038600"/>
            <a:ext cx="716691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Year 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31CE21-82D0-4914-9F04-8F0C493D2E3B}"/>
              </a:ext>
            </a:extLst>
          </p:cNvPr>
          <p:cNvSpPr/>
          <p:nvPr/>
        </p:nvSpPr>
        <p:spPr>
          <a:xfrm>
            <a:off x="7831562" y="4038600"/>
            <a:ext cx="855238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Year 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E658AE-0A6A-410B-A3A1-300467C8E5F9}"/>
              </a:ext>
            </a:extLst>
          </p:cNvPr>
          <p:cNvSpPr/>
          <p:nvPr/>
        </p:nvSpPr>
        <p:spPr>
          <a:xfrm>
            <a:off x="8563980" y="4038600"/>
            <a:ext cx="855238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Year 10</a:t>
            </a:r>
          </a:p>
        </p:txBody>
      </p:sp>
    </p:spTree>
    <p:extLst>
      <p:ext uri="{BB962C8B-B14F-4D97-AF65-F5344CB8AC3E}">
        <p14:creationId xmlns:p14="http://schemas.microsoft.com/office/powerpoint/2010/main" val="1334894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7ED13F-225E-42C2-B1B7-A8DFDEEF7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Updating climate and hydrology analysis to include new data and best practices</a:t>
            </a:r>
          </a:p>
          <a:p>
            <a:r>
              <a:rPr lang="en-US" dirty="0"/>
              <a:t>Formed a climate technical advisory group to provide input on analysis</a:t>
            </a:r>
          </a:p>
          <a:p>
            <a:r>
              <a:rPr lang="en-US" dirty="0"/>
              <a:t>Plan to begin updated analysis in fall 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2D911D-51DC-433D-950F-7D8643896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WF23 Climate &amp; Hydrology Analysis Update</a:t>
            </a:r>
          </a:p>
        </p:txBody>
      </p:sp>
    </p:spTree>
    <p:extLst>
      <p:ext uri="{BB962C8B-B14F-4D97-AF65-F5344CB8AC3E}">
        <p14:creationId xmlns:p14="http://schemas.microsoft.com/office/powerpoint/2010/main" val="2850810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7009B7-B809-4056-B141-B97B38AEC4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7B7C8-33FF-4317-9894-9E84BE86B5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7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11F62AF-062D-4B89-960A-C4B463993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Key Drivers, and Guiding Principles of Water Forward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D60D34E-6059-4862-ACB0-76CF6FA698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165236"/>
              </p:ext>
            </p:extLst>
          </p:nvPr>
        </p:nvGraphicFramePr>
        <p:xfrm>
          <a:off x="5452162" y="2438400"/>
          <a:ext cx="5901638" cy="3123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7F05B09-E75F-4840-912D-A92676891A55}"/>
              </a:ext>
            </a:extLst>
          </p:cNvPr>
          <p:cNvSpPr txBox="1"/>
          <p:nvPr/>
        </p:nvSpPr>
        <p:spPr>
          <a:xfrm>
            <a:off x="665542" y="2906825"/>
            <a:ext cx="322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AACE3"/>
                </a:solidFill>
              </a:rPr>
              <a:t>Population Growth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7E49BA-30A7-40EE-9F06-4CA56B64A882}"/>
              </a:ext>
            </a:extLst>
          </p:cNvPr>
          <p:cNvSpPr txBox="1"/>
          <p:nvPr/>
        </p:nvSpPr>
        <p:spPr>
          <a:xfrm>
            <a:off x="665542" y="4657778"/>
            <a:ext cx="291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AACE3"/>
                </a:solidFill>
              </a:rPr>
              <a:t>Historic Drought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0528FB-58A6-4924-AE28-0C761EFECFFD}"/>
              </a:ext>
            </a:extLst>
          </p:cNvPr>
          <p:cNvSpPr txBox="1"/>
          <p:nvPr/>
        </p:nvSpPr>
        <p:spPr>
          <a:xfrm>
            <a:off x="665542" y="3782301"/>
            <a:ext cx="291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AACE3"/>
                </a:solidFill>
              </a:rPr>
              <a:t>Climate Resiliency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6CA9E0A-F97B-4AF5-ACA1-A73F72F2A40B}"/>
              </a:ext>
            </a:extLst>
          </p:cNvPr>
          <p:cNvSpPr/>
          <p:nvPr/>
        </p:nvSpPr>
        <p:spPr>
          <a:xfrm>
            <a:off x="3966883" y="3647646"/>
            <a:ext cx="1138517" cy="74407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88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0895E-2860-42B7-B1AD-7D5877D5F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Forward strategies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3617FF8-DDD2-46CB-941B-0036DA46981E}"/>
              </a:ext>
            </a:extLst>
          </p:cNvPr>
          <p:cNvGrpSpPr/>
          <p:nvPr/>
        </p:nvGrpSpPr>
        <p:grpSpPr>
          <a:xfrm>
            <a:off x="879263" y="1238308"/>
            <a:ext cx="10579803" cy="5469088"/>
            <a:chOff x="1947964" y="1737174"/>
            <a:chExt cx="7931051" cy="4994669"/>
          </a:xfrm>
        </p:grpSpPr>
        <p:graphicFrame>
          <p:nvGraphicFramePr>
            <p:cNvPr id="5" name="Content Placeholder 6">
              <a:extLst>
                <a:ext uri="{FF2B5EF4-FFF2-40B4-BE49-F238E27FC236}">
                  <a16:creationId xmlns:a16="http://schemas.microsoft.com/office/drawing/2014/main" id="{395233B6-8933-4457-BB98-7DA62834510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98608345"/>
                </p:ext>
              </p:extLst>
            </p:nvPr>
          </p:nvGraphicFramePr>
          <p:xfrm>
            <a:off x="5858642" y="2178062"/>
            <a:ext cx="3800758" cy="4131132"/>
          </p:xfrm>
          <a:graphic>
            <a:graphicData uri="http://schemas.openxmlformats.org/drawingml/2006/table">
              <a:tbl>
                <a:tblPr firstRow="1" bandRow="1">
                  <a:tableStyleId>{D7AC3CCA-C797-4891-BE02-D94E43425B78}</a:tableStyleId>
                </a:tblPr>
                <a:tblGrid>
                  <a:gridCol w="507010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99360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Store water for drought via </a:t>
                        </a:r>
                        <a:r>
                          <a:rPr lang="en-US" sz="18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Aquifer Storage and Recovery</a:t>
                        </a:r>
                        <a:r>
                          <a:rPr 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and a new Off Channel Reservoir</a:t>
                        </a:r>
                      </a:p>
                    </a:txBody>
                    <a:tcPr marL="137160" marR="137160" marT="91440" marB="91440" anchor="ctr">
                      <a:lnL w="28575" cap="flat" cmpd="sng" algn="ctr">
                        <a:noFill/>
                        <a:prstDash val="lgDash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noFill/>
                        <a:prstDash val="lgDash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noFill/>
                        <a:prstDash val="lgDash"/>
                        <a:round/>
                        <a:headEnd type="none" w="med" len="med"/>
                        <a:tailEnd type="none" w="med" len="med"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5">
                          <a:lumMod val="20000"/>
                          <a:lumOff val="80000"/>
                          <a:alpha val="5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728642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Bring on additional supplies via Brackish Ground</a:t>
                        </a:r>
                        <a:r>
                          <a:rPr 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water Desalination</a:t>
                        </a:r>
                        <a:endPara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137160" marR="137160" marT="91440" marB="91440" anchor="ctr">
                      <a:lnL w="28575" cap="flat" cmpd="sng" algn="ctr">
                        <a:noFill/>
                        <a:prstDash val="lgDash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noFill/>
                        <a:prstDash val="lgDash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5">
                          <a:lumMod val="20000"/>
                          <a:lumOff val="80000"/>
                          <a:alpha val="5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728642"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US" sz="1600" kern="12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Expand the Centralized Reclaimed Water System</a:t>
                        </a:r>
                      </a:p>
                    </a:txBody>
                    <a:tcPr marL="137160" marR="137160" marT="91440" marB="91440" anchor="ctr">
                      <a:lnL w="28575" cap="flat" cmpd="sng" algn="ctr">
                        <a:noFill/>
                        <a:prstDash val="lgDash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noFill/>
                        <a:prstDash val="lgDash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5">
                          <a:lumMod val="20000"/>
                          <a:lumOff val="80000"/>
                          <a:alpha val="5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11509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Use Indirect Potable</a:t>
                        </a:r>
                        <a:r>
                          <a:rPr 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Reuse as a deep drought strategy</a:t>
                        </a:r>
                      </a:p>
                      <a:p>
                        <a:pPr algn="ctr"/>
                        <a:endParaRPr lang="en-US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  <a:p>
                        <a:pPr algn="ctr"/>
                        <a:r>
                          <a:rPr 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Capture local inflows to Lady Bird Lake </a:t>
                        </a:r>
                        <a:endPara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137160" marR="137160" marT="91440" marB="91440" anchor="ctr">
                      <a:lnL w="28575" cap="flat" cmpd="sng" algn="ctr">
                        <a:noFill/>
                        <a:prstDash val="lgDash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noFill/>
                        <a:prstDash val="lgDash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5">
                          <a:lumMod val="20000"/>
                          <a:lumOff val="80000"/>
                          <a:alpha val="5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898821">
                  <a:tc>
                    <a:txBody>
                      <a:bodyPr/>
                      <a:lstStyle/>
                      <a:p>
                        <a:pPr algn="ctr"/>
                        <a:endPara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  <a:p>
                        <a:pPr algn="ctr"/>
                        <a:endPara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  <a:p>
                        <a:pPr algn="ctr"/>
                        <a:endPara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137160" marR="137160" marT="91440" marB="91440" anchor="ctr">
                      <a:lnL w="28575" cap="flat" cmpd="sng" algn="ctr">
                        <a:noFill/>
                        <a:prstDash val="lgDash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noFill/>
                        <a:prstDash val="lgDash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28575" cap="flat" cmpd="sng" algn="ctr">
                        <a:noFill/>
                        <a:prstDash val="lg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5">
                          <a:lumMod val="20000"/>
                          <a:lumOff val="80000"/>
                          <a:alpha val="5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</a:tbl>
            </a:graphicData>
          </a:graphic>
        </p:graphicFrame>
        <p:graphicFrame>
          <p:nvGraphicFramePr>
            <p:cNvPr id="6" name="Content Placeholder 6">
              <a:extLst>
                <a:ext uri="{FF2B5EF4-FFF2-40B4-BE49-F238E27FC236}">
                  <a16:creationId xmlns:a16="http://schemas.microsoft.com/office/drawing/2014/main" id="{706AE0F8-3E05-42A1-8BFB-88A3A911E68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32336078"/>
                </p:ext>
              </p:extLst>
            </p:nvPr>
          </p:nvGraphicFramePr>
          <p:xfrm>
            <a:off x="2057884" y="2193645"/>
            <a:ext cx="3800757" cy="4116900"/>
          </p:xfrm>
          <a:graphic>
            <a:graphicData uri="http://schemas.openxmlformats.org/drawingml/2006/table">
              <a:tbl>
                <a:tblPr firstRow="1" bandRow="1">
                  <a:tableStyleId>{D7AC3CCA-C797-4891-BE02-D94E43425B78}</a:tableStyleId>
                </a:tblPr>
                <a:tblGrid>
                  <a:gridCol w="507010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691948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Implement Advanced Metering Infrastructure (AMI)</a:t>
                        </a:r>
                      </a:p>
                    </a:txBody>
                    <a:tcPr marL="137160" marR="137160" marT="91440" marB="91440" anchor="ctr">
                      <a:lnL w="28575" cap="flat" cmpd="sng" algn="ctr">
                        <a:noFill/>
                        <a:prstDash val="lgDash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noFill/>
                        <a:prstDash val="lgDash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noFill/>
                        <a:prstDash val="lgDash"/>
                        <a:round/>
                        <a:headEnd type="none" w="med" len="med"/>
                        <a:tailEnd type="none" w="med" len="med"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3">
                          <a:lumMod val="20000"/>
                          <a:lumOff val="80000"/>
                          <a:alpha val="5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691948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Enhance distribution system water loss control</a:t>
                        </a:r>
                      </a:p>
                    </a:txBody>
                    <a:tcPr marL="137160" marR="137160" marT="91440" marB="91440" anchor="ctr">
                      <a:lnL w="28575" cap="flat" cmpd="sng" algn="ctr">
                        <a:noFill/>
                        <a:prstDash val="lgDash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noFill/>
                        <a:prstDash val="lgDash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3">
                          <a:lumMod val="20000"/>
                          <a:lumOff val="80000"/>
                          <a:alpha val="5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943566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Provide customer water use benchmarking information and implement water budgets</a:t>
                        </a:r>
                      </a:p>
                    </a:txBody>
                    <a:tcPr marL="137160" marR="137160" marT="91440" marB="91440" anchor="ctr">
                      <a:lnL w="28575" cap="flat" cmpd="sng" algn="ctr">
                        <a:noFill/>
                        <a:prstDash val="lgDash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noFill/>
                        <a:prstDash val="lgDash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3">
                          <a:lumMod val="20000"/>
                          <a:lumOff val="80000"/>
                          <a:alpha val="5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19518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Transform to regionally appropriate landscapes</a:t>
                        </a:r>
                      </a:p>
                      <a:p>
                        <a:pPr algn="ctr"/>
                        <a:endPara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  <a:p>
                        <a:pPr algn="ctr"/>
                        <a:r>
                          <a:rPr lang="en-US" sz="16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Expand irrigation efficiency incentives</a:t>
                        </a:r>
                      </a:p>
                    </a:txBody>
                    <a:tcPr marL="137160" marR="137160" marT="91440" marB="91440" anchor="ctr">
                      <a:lnL w="28575" cap="flat" cmpd="sng" algn="ctr">
                        <a:noFill/>
                        <a:prstDash val="lgDash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noFill/>
                        <a:prstDash val="lgDash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3">
                          <a:lumMod val="20000"/>
                          <a:lumOff val="80000"/>
                          <a:alpha val="5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985298">
                  <a:tc>
                    <a:txBody>
                      <a:bodyPr/>
                      <a:lstStyle/>
                      <a:p>
                        <a:pPr algn="ctr"/>
                        <a:endPara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137160" marR="137160" marT="91440" marB="91440" anchor="ctr">
                      <a:lnL w="28575" cap="flat" cmpd="sng" algn="ctr">
                        <a:noFill/>
                        <a:prstDash val="lgDash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noFill/>
                        <a:prstDash val="lgDash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28575" cap="flat" cmpd="sng" algn="ctr">
                        <a:noFill/>
                        <a:prstDash val="lg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3">
                          <a:lumMod val="20000"/>
                          <a:lumOff val="80000"/>
                          <a:alpha val="5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7" name="Text Placeholder 2">
              <a:extLst>
                <a:ext uri="{FF2B5EF4-FFF2-40B4-BE49-F238E27FC236}">
                  <a16:creationId xmlns:a16="http://schemas.microsoft.com/office/drawing/2014/main" id="{7664F3D9-2790-4A94-90F7-E60A674F9E89}"/>
                </a:ext>
              </a:extLst>
            </p:cNvPr>
            <p:cNvSpPr txBox="1">
              <a:spLocks/>
            </p:cNvSpPr>
            <p:nvPr/>
          </p:nvSpPr>
          <p:spPr>
            <a:xfrm>
              <a:off x="1947964" y="1737174"/>
              <a:ext cx="4020595" cy="426638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SzPct val="100000"/>
                <a:buFont typeface="Arial" panose="020B0604020202020204" pitchFamily="34" charset="0"/>
                <a:buChar char="●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Font typeface="Courier New" panose="02070309020205020404" pitchFamily="49" charset="0"/>
                <a:buChar char="o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Font typeface="Wingdings" panose="05000000000000000000" pitchFamily="2" charset="2"/>
                <a:buChar char="Ø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b="1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Demand Management</a:t>
              </a:r>
            </a:p>
          </p:txBody>
        </p:sp>
        <p:sp>
          <p:nvSpPr>
            <p:cNvPr id="8" name="Text Placeholder 4">
              <a:extLst>
                <a:ext uri="{FF2B5EF4-FFF2-40B4-BE49-F238E27FC236}">
                  <a16:creationId xmlns:a16="http://schemas.microsoft.com/office/drawing/2014/main" id="{98B81D73-708C-4488-A699-FE2DFDE3A8D5}"/>
                </a:ext>
              </a:extLst>
            </p:cNvPr>
            <p:cNvSpPr txBox="1">
              <a:spLocks/>
            </p:cNvSpPr>
            <p:nvPr/>
          </p:nvSpPr>
          <p:spPr>
            <a:xfrm>
              <a:off x="5991624" y="1767007"/>
              <a:ext cx="3887391" cy="426638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Supply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FB85E75-1003-47BF-8287-70A460C74C05}"/>
                </a:ext>
              </a:extLst>
            </p:cNvPr>
            <p:cNvSpPr/>
            <p:nvPr/>
          </p:nvSpPr>
          <p:spPr>
            <a:xfrm>
              <a:off x="6051207" y="5857878"/>
              <a:ext cx="45719" cy="806949"/>
            </a:xfrm>
            <a:prstGeom prst="rect">
              <a:avLst/>
            </a:prstGeom>
            <a:solidFill>
              <a:srgbClr val="F5F8EE"/>
            </a:solidFill>
            <a:ln>
              <a:solidFill>
                <a:srgbClr val="F5F8EE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831F34-C0E3-4825-A4ED-B8F8BDF6BD74}"/>
                </a:ext>
              </a:extLst>
            </p:cNvPr>
            <p:cNvSpPr txBox="1"/>
            <p:nvPr/>
          </p:nvSpPr>
          <p:spPr>
            <a:xfrm>
              <a:off x="2034819" y="5844764"/>
              <a:ext cx="7709042" cy="730804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Use on-site and neighborhood scale alternative water sources for non-potable end uses</a:t>
              </a:r>
            </a:p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Rainwater, Stormwater, Wastewater, Graywater, and AC Condensate</a:t>
              </a:r>
            </a:p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E7C11E-2828-4229-9CD3-FD55E20ECCB3}"/>
                </a:ext>
              </a:extLst>
            </p:cNvPr>
            <p:cNvSpPr/>
            <p:nvPr/>
          </p:nvSpPr>
          <p:spPr>
            <a:xfrm>
              <a:off x="2034819" y="5708660"/>
              <a:ext cx="7624582" cy="613648"/>
            </a:xfrm>
            <a:prstGeom prst="rect">
              <a:avLst/>
            </a:prstGeom>
            <a:solidFill>
              <a:srgbClr val="CC99FF">
                <a:alpha val="20000"/>
              </a:srgbClr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F3A0075-7528-4B2F-81F3-15C6DE1509DF}"/>
                </a:ext>
              </a:extLst>
            </p:cNvPr>
            <p:cNvSpPr/>
            <p:nvPr/>
          </p:nvSpPr>
          <p:spPr>
            <a:xfrm>
              <a:off x="4546356" y="6362511"/>
              <a:ext cx="2890536" cy="369332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vert="horz" lIns="91440" tIns="45720" rIns="91440" bIns="45720" rtlCol="0" anchor="b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en-US" sz="24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Decentralized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294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82A34-1EAE-43F8-A398-244EF17B7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304800"/>
            <a:ext cx="3733800" cy="1838705"/>
          </a:xfrm>
        </p:spPr>
        <p:txBody>
          <a:bodyPr>
            <a:noAutofit/>
          </a:bodyPr>
          <a:lstStyle/>
          <a:p>
            <a:r>
              <a:rPr lang="en-US" sz="4400" dirty="0"/>
              <a:t>Austin Water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F2CC8-4F81-441C-ADF1-A7C800588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8600" y="2143506"/>
            <a:ext cx="3733800" cy="3845082"/>
          </a:xfrm>
        </p:spPr>
        <p:txBody>
          <a:bodyPr>
            <a:normAutofit fontScale="92500"/>
          </a:bodyPr>
          <a:lstStyle/>
          <a:p>
            <a:r>
              <a:rPr lang="en-US" dirty="0"/>
              <a:t>Over 1 million customers served</a:t>
            </a:r>
          </a:p>
          <a:p>
            <a:r>
              <a:rPr lang="en-US" dirty="0"/>
              <a:t>~550 sq. mi. service area</a:t>
            </a:r>
          </a:p>
          <a:p>
            <a:r>
              <a:rPr lang="en-US" dirty="0"/>
              <a:t>Core supplies: Colorado River and Highland Lakes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BEE261-CE9E-45BB-ACD1-B6172C737D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6"/>
          <a:stretch/>
        </p:blipFill>
        <p:spPr>
          <a:xfrm>
            <a:off x="0" y="0"/>
            <a:ext cx="7532476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83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C8060-880D-4C15-BAB7-638F3919B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2900"/>
            <a:ext cx="5715000" cy="1295400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Water Forward Overview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F3A9D545-9250-4C6A-BB45-9421C1CDA998}"/>
              </a:ext>
            </a:extLst>
          </p:cNvPr>
          <p:cNvSpPr txBox="1">
            <a:spLocks/>
          </p:cNvSpPr>
          <p:nvPr/>
        </p:nvSpPr>
        <p:spPr>
          <a:xfrm>
            <a:off x="623455" y="1981200"/>
            <a:ext cx="5472545" cy="3886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AACE3"/>
              </a:buClr>
              <a:buSzPct val="70000"/>
              <a:buFont typeface="Wingdings" panose="05000000000000000000" pitchFamily="2" charset="2"/>
              <a:buChar char="S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Water Forward was approved by Council in November 2018</a:t>
            </a:r>
          </a:p>
          <a:p>
            <a:r>
              <a:rPr lang="en-US" sz="2400" dirty="0"/>
              <a:t>An Austin Water-led interdepartmental effort to develop a 100-year water plan that reflects our community’s values</a:t>
            </a:r>
          </a:p>
          <a:p>
            <a:r>
              <a:rPr lang="en-US" sz="2400" dirty="0"/>
              <a:t>Council-appointed Task Force met monthly</a:t>
            </a:r>
          </a:p>
          <a:p>
            <a:r>
              <a:rPr lang="en-US" sz="2400" dirty="0"/>
              <a:t>Community outreach throughout the plan development process</a:t>
            </a:r>
          </a:p>
          <a:p>
            <a:r>
              <a:rPr lang="en-US" sz="2400" dirty="0"/>
              <a:t>Goal is to ensure a diversified, sustainable, and resilient water future, with strong emphasis on water conservation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1F195C-94D7-4180-AF80-9A5365BFF2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1" r="7013"/>
          <a:stretch/>
        </p:blipFill>
        <p:spPr>
          <a:xfrm>
            <a:off x="6719455" y="0"/>
            <a:ext cx="547254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27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D1EBB5-F3D1-4FEE-9358-865AE8355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0" y="762000"/>
            <a:ext cx="4038600" cy="2667000"/>
          </a:xfrm>
        </p:spPr>
        <p:txBody>
          <a:bodyPr/>
          <a:lstStyle/>
          <a:p>
            <a:r>
              <a:rPr lang="en-US" dirty="0"/>
              <a:t>2018 Water Forward Development Process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6ACCC1-72E7-4FFB-989B-2F4B1B139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701571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36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BFD7-5580-43BB-B4A5-53410564C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projections in Water Forward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CDB833-5417-458C-8069-8A54BD4B1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911" y="2120059"/>
            <a:ext cx="4951378" cy="3895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creen Shot 2016-04-19 at 10.03.38 PM.png">
            <a:extLst>
              <a:ext uri="{FF2B5EF4-FFF2-40B4-BE49-F238E27FC236}">
                <a16:creationId xmlns:a16="http://schemas.microsoft.com/office/drawing/2014/main" id="{4C5C4BE4-7C1B-462C-83AF-718812D3DD1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62200"/>
            <a:ext cx="5220491" cy="35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29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7E39-7169-453E-AC15-35095BFA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789575"/>
          </a:xfrm>
        </p:spPr>
        <p:txBody>
          <a:bodyPr>
            <a:normAutofit/>
          </a:bodyPr>
          <a:lstStyle/>
          <a:p>
            <a:r>
              <a:rPr lang="en-US" sz="4000"/>
              <a:t>Climate and Hydrology Analysis Overview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0B15F52-11EE-4C92-8AC3-AE8FA9A8E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44" y="1131968"/>
            <a:ext cx="8209720" cy="5477543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3E87AB1-16FD-4BF4-901E-6379D3A04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618" y="3566959"/>
            <a:ext cx="3416852" cy="29266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329123-DB52-4EDA-84A4-E1DB04BCF961}"/>
              </a:ext>
            </a:extLst>
          </p:cNvPr>
          <p:cNvSpPr txBox="1"/>
          <p:nvPr/>
        </p:nvSpPr>
        <p:spPr>
          <a:xfrm>
            <a:off x="604492" y="1565274"/>
            <a:ext cx="330641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Planning for future demands</a:t>
            </a:r>
            <a:endParaRPr lang="en-US" dirty="0"/>
          </a:p>
          <a:p>
            <a:r>
              <a:rPr lang="en-US" sz="2000" b="1" dirty="0"/>
              <a:t>under potential future hydrologic scenarios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5612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443DFFF9-D2F9-4FCC-B3AA-269A94ECB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1" y="-2868"/>
            <a:ext cx="8853576" cy="68637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5CEA50-9B1B-44C4-9E5D-1FDDE5A23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84" y="304800"/>
            <a:ext cx="2835216" cy="1838705"/>
          </a:xfrm>
        </p:spPr>
        <p:txBody>
          <a:bodyPr/>
          <a:lstStyle/>
          <a:p>
            <a:r>
              <a:rPr lang="en-US" sz="4000" dirty="0">
                <a:latin typeface="Arial"/>
                <a:cs typeface="Arial"/>
              </a:rPr>
              <a:t>Climate Process continued</a:t>
            </a:r>
          </a:p>
        </p:txBody>
      </p:sp>
    </p:spTree>
    <p:extLst>
      <p:ext uri="{BB962C8B-B14F-4D97-AF65-F5344CB8AC3E}">
        <p14:creationId xmlns:p14="http://schemas.microsoft.com/office/powerpoint/2010/main" val="3484644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CEA50-9B1B-44C4-9E5D-1FDDE5A23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/>
                <a:cs typeface="Arial"/>
              </a:rPr>
              <a:t>Climate Process continued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858BC4D-F61F-4C31-BC00-E7235EE7E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25" y="1114565"/>
            <a:ext cx="9479720" cy="560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9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A4604F-C08C-4967-9B41-CD121B9CF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5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586A01-2AD3-4485-8656-4CC80EE8B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5982"/>
            <a:ext cx="3876456" cy="290648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CA3617E-E088-4A70-83E7-5736786D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0" y="3733800"/>
            <a:ext cx="2743200" cy="1838705"/>
          </a:xfrm>
        </p:spPr>
        <p:txBody>
          <a:bodyPr>
            <a:noAutofit/>
          </a:bodyPr>
          <a:lstStyle/>
          <a:p>
            <a:r>
              <a:rPr lang="en-US" sz="3200" dirty="0"/>
              <a:t>Climate-Adjusted </a:t>
            </a:r>
            <a:r>
              <a:rPr lang="en-US" sz="3200" dirty="0" err="1"/>
              <a:t>Streamflows</a:t>
            </a:r>
            <a:r>
              <a:rPr lang="en-US" sz="3200" dirty="0"/>
              <a:t> for WAM</a:t>
            </a:r>
          </a:p>
        </p:txBody>
      </p:sp>
    </p:spTree>
    <p:extLst>
      <p:ext uri="{BB962C8B-B14F-4D97-AF65-F5344CB8AC3E}">
        <p14:creationId xmlns:p14="http://schemas.microsoft.com/office/powerpoint/2010/main" val="69255022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AC42A7B2139D439F43CA71C993F3A1" ma:contentTypeVersion="6736" ma:contentTypeDescription="Create a new document." ma:contentTypeScope="" ma:versionID="533799296afb7b93d8cac6d2bb7313b3">
  <xsd:schema xmlns:xsd="http://www.w3.org/2001/XMLSchema" xmlns:xs="http://www.w3.org/2001/XMLSchema" xmlns:p="http://schemas.microsoft.com/office/2006/metadata/properties" xmlns:ns2="403007ff-326d-46fa-aedc-2b1b48f1067f" xmlns:ns3="86f4c0d5-25e3-4344-b3e2-642d36399595" xmlns:ns4="9d10a180-eeb7-4f81-b3d9-85abab569aa9" targetNamespace="http://schemas.microsoft.com/office/2006/metadata/properties" ma:root="true" ma:fieldsID="7f9517ddf078d705ccba03287c551b26" ns2:_="" ns3:_="" ns4:_="">
    <xsd:import namespace="403007ff-326d-46fa-aedc-2b1b48f1067f"/>
    <xsd:import namespace="86f4c0d5-25e3-4344-b3e2-642d36399595"/>
    <xsd:import namespace="9d10a180-eeb7-4f81-b3d9-85abab569a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007ff-326d-46fa-aedc-2b1b48f1067f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f4c0d5-25e3-4344-b3e2-642d363995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0a180-eeb7-4f81-b3d9-85abab569aa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03007ff-326d-46fa-aedc-2b1b48f1067f">RTH3M3WM2PKZ-1596865721-23</_dlc_DocId>
    <_dlc_DocIdUrl xmlns="403007ff-326d-46fa-aedc-2b1b48f1067f">
      <Url>https://cityofaustin.sharepoint.com/sites/AW/environmental-affairs-conservation/awpio/_layouts/15/DocIdRedir.aspx?ID=RTH3M3WM2PKZ-1596865721-23</Url>
      <Description>RTH3M3WM2PKZ-1596865721-23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08EF3EE-CE58-4FE2-8649-64BDAAF126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3007ff-326d-46fa-aedc-2b1b48f1067f"/>
    <ds:schemaRef ds:uri="86f4c0d5-25e3-4344-b3e2-642d36399595"/>
    <ds:schemaRef ds:uri="9d10a180-eeb7-4f81-b3d9-85abab569a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920391-1FB0-4FD2-8009-FD9CB4EF11E4}">
  <ds:schemaRefs>
    <ds:schemaRef ds:uri="http://purl.org/dc/elements/1.1/"/>
    <ds:schemaRef ds:uri="http://purl.org/dc/terms/"/>
    <ds:schemaRef ds:uri="http://schemas.microsoft.com/office/2006/documentManagement/types"/>
    <ds:schemaRef ds:uri="403007ff-326d-46fa-aedc-2b1b48f1067f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9d10a180-eeb7-4f81-b3d9-85abab569aa9"/>
    <ds:schemaRef ds:uri="86f4c0d5-25e3-4344-b3e2-642d36399595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77A1462-8515-444A-A327-7574CFA22A3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AAFA8F9-FDB4-458B-AB6E-C90AD505E6F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5005</TotalTime>
  <Words>386</Words>
  <Application>Microsoft Office PowerPoint</Application>
  <PresentationFormat>Widescreen</PresentationFormat>
  <Paragraphs>98</Paragraphs>
  <Slides>14</Slides>
  <Notes>14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Calibri</vt:lpstr>
      <vt:lpstr>Wingdings</vt:lpstr>
      <vt:lpstr>1_Office Theme</vt:lpstr>
      <vt:lpstr>PowerPoint Presentation</vt:lpstr>
      <vt:lpstr>Austin Water Overview</vt:lpstr>
      <vt:lpstr>Water Forward Overview</vt:lpstr>
      <vt:lpstr>2018 Water Forward Development Process</vt:lpstr>
      <vt:lpstr>Climate change projections in Water Forward</vt:lpstr>
      <vt:lpstr>Climate and Hydrology Analysis Overview</vt:lpstr>
      <vt:lpstr>Climate Process continued</vt:lpstr>
      <vt:lpstr>Climate Process continued</vt:lpstr>
      <vt:lpstr>Climate-Adjusted Streamflows for WAM</vt:lpstr>
      <vt:lpstr>Water Forward needs – 2070 with climate change</vt:lpstr>
      <vt:lpstr>WF23 Climate &amp; Hydrology Analysis Update</vt:lpstr>
      <vt:lpstr>PowerPoint Presentation</vt:lpstr>
      <vt:lpstr>Key Drivers, and Guiding Principles of Water Forward</vt:lpstr>
      <vt:lpstr>Water Forward strategies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Performance Snap Shot</dc:title>
  <dc:creator>Luna, Erik</dc:creator>
  <cp:lastModifiedBy>Gerlach, Helen</cp:lastModifiedBy>
  <cp:revision>617</cp:revision>
  <dcterms:created xsi:type="dcterms:W3CDTF">2018-11-13T19:11:52Z</dcterms:created>
  <dcterms:modified xsi:type="dcterms:W3CDTF">2021-05-10T15:55:48Z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0x010100DDAC42A7B2139D439F43CA71C993F3A1</vt:lpwstr>
  </property>
  <property fmtid="{D5CDD505-2E9C-101B-9397-08002B2CF9AE}" pid="3" name="_dlc_DocIdItemGuid">
    <vt:lpwstr>f4d34a76-043e-459f-9a4e-954c376238b3</vt:lpwstr>
  </property>
</Properties>
</file>