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1" r:id="rId4"/>
    <p:sldId id="257" r:id="rId5"/>
    <p:sldId id="258" r:id="rId6"/>
    <p:sldId id="262" r:id="rId7"/>
    <p:sldId id="260" r:id="rId8"/>
    <p:sldId id="272" r:id="rId9"/>
    <p:sldId id="269" r:id="rId10"/>
    <p:sldId id="274" r:id="rId11"/>
    <p:sldId id="273" r:id="rId12"/>
    <p:sldId id="275" r:id="rId13"/>
    <p:sldId id="276" r:id="rId14"/>
    <p:sldId id="277" r:id="rId15"/>
    <p:sldId id="278" r:id="rId16"/>
    <p:sldId id="265" r:id="rId17"/>
    <p:sldId id="271" r:id="rId18"/>
    <p:sldId id="264" r:id="rId19"/>
    <p:sldId id="279" r:id="rId20"/>
    <p:sldId id="268" r:id="rId21"/>
    <p:sldId id="266"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29"/>
    <p:restoredTop sz="94640"/>
  </p:normalViewPr>
  <p:slideViewPr>
    <p:cSldViewPr snapToGrid="0" snapToObjects="1">
      <p:cViewPr>
        <p:scale>
          <a:sx n="69" d="100"/>
          <a:sy n="69" d="100"/>
        </p:scale>
        <p:origin x="648" y="10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B3D02-46EB-8643-995A-B57CC6796B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F5B903-E69A-1A4E-80ED-AA38D4950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36862F-9470-FA4D-921B-B0108ABAD40D}"/>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5" name="Footer Placeholder 4">
            <a:extLst>
              <a:ext uri="{FF2B5EF4-FFF2-40B4-BE49-F238E27FC236}">
                <a16:creationId xmlns:a16="http://schemas.microsoft.com/office/drawing/2014/main" id="{237BEB5E-1793-0149-BA72-BAD3EF777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B65B3-5E05-B246-A407-5BEAACE15448}"/>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3825399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6BF6-8163-8A4C-A059-A717A5735A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EB585-0D11-884B-9E6E-42B01D5BF1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5BF33-9D2E-104B-88BD-3B591C1A1224}"/>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5" name="Footer Placeholder 4">
            <a:extLst>
              <a:ext uri="{FF2B5EF4-FFF2-40B4-BE49-F238E27FC236}">
                <a16:creationId xmlns:a16="http://schemas.microsoft.com/office/drawing/2014/main" id="{20010BBD-E1C0-7049-95E4-E3A15A19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89774-23A3-E84E-BA34-0A866BA2F91E}"/>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3846050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5948B7-EF2F-9F4C-8B22-972BCC6554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24AD35-A2BF-E245-AA4E-E8F4767BBB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13055-52BA-F743-BB66-434A26954F6F}"/>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5" name="Footer Placeholder 4">
            <a:extLst>
              <a:ext uri="{FF2B5EF4-FFF2-40B4-BE49-F238E27FC236}">
                <a16:creationId xmlns:a16="http://schemas.microsoft.com/office/drawing/2014/main" id="{331C1836-F123-AE47-8E8C-DB06D434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A6063-4239-6E4A-88BB-4A6A1E642A03}"/>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4045223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D3F3-E9B9-EC4C-B10B-625076F34B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9EB71-DDB1-5B41-9778-BF7E635B4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4EABE-4878-A546-9B1E-84825C4A480B}"/>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5" name="Footer Placeholder 4">
            <a:extLst>
              <a:ext uri="{FF2B5EF4-FFF2-40B4-BE49-F238E27FC236}">
                <a16:creationId xmlns:a16="http://schemas.microsoft.com/office/drawing/2014/main" id="{4B6B193A-0F30-224E-8066-23C9F17FC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F021-F4AB-A046-9651-AAE47441340D}"/>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263436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56760-D6EA-5640-B95E-199C94FD27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F36AB5-2915-854D-BBD8-5F0EC8A59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94DF96-6D0F-DF4C-89C1-667A87663C01}"/>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5" name="Footer Placeholder 4">
            <a:extLst>
              <a:ext uri="{FF2B5EF4-FFF2-40B4-BE49-F238E27FC236}">
                <a16:creationId xmlns:a16="http://schemas.microsoft.com/office/drawing/2014/main" id="{668AFEF6-9022-DD40-A620-6E038458D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83EDC-DF64-2647-99FF-949C6F2CAB26}"/>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686896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3246-9F3C-CE4B-B79E-4945621DD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E56402-79C4-DB46-AEED-652BD25595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AF958-F0A3-7B42-AF20-477FEEE2BD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4EB368-05A2-3744-BA82-6EE35B783758}"/>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6" name="Footer Placeholder 5">
            <a:extLst>
              <a:ext uri="{FF2B5EF4-FFF2-40B4-BE49-F238E27FC236}">
                <a16:creationId xmlns:a16="http://schemas.microsoft.com/office/drawing/2014/main" id="{167559F9-5AB6-454C-9926-50FA183F4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0D219-1361-DD41-A5C1-B9F35055778C}"/>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412135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438C-C0EF-154C-8B05-3A8EDF23D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E1A22E-DAFA-B14B-86A8-07C1942120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58517-21B0-4F47-A92D-53A0553F8E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250F0-C58B-A14B-9BDA-51108A419C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A9814-AB43-EE44-83F6-9478B94626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4ADFCA-9E15-1041-80E1-E2FF6D44D5B2}"/>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8" name="Footer Placeholder 7">
            <a:extLst>
              <a:ext uri="{FF2B5EF4-FFF2-40B4-BE49-F238E27FC236}">
                <a16:creationId xmlns:a16="http://schemas.microsoft.com/office/drawing/2014/main" id="{1FC6C412-CEB6-434C-BD5B-88DEB3338A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B5E769-1DCC-1543-91A9-0B551B24E7FC}"/>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157576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ECBE-1984-D148-8A3B-BC8DA94CB6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70A366-115A-564A-8C66-B521C470934C}"/>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4" name="Footer Placeholder 3">
            <a:extLst>
              <a:ext uri="{FF2B5EF4-FFF2-40B4-BE49-F238E27FC236}">
                <a16:creationId xmlns:a16="http://schemas.microsoft.com/office/drawing/2014/main" id="{4AF5FBE0-777A-3B4E-BDBE-AA79285AFC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A2E93A-A1B7-3747-ADDD-4C312A8A31F9}"/>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109789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5A4615-6FBB-AA4C-AEAF-F5E5D4275B6F}"/>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3" name="Footer Placeholder 2">
            <a:extLst>
              <a:ext uri="{FF2B5EF4-FFF2-40B4-BE49-F238E27FC236}">
                <a16:creationId xmlns:a16="http://schemas.microsoft.com/office/drawing/2014/main" id="{066A87AA-D2F0-8A4F-8F1D-6458E0EAF7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58387C-6F8F-7C4B-A41A-B50DD19E721B}"/>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259953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102D-6384-0549-999F-31950FCA44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D7D01C-FF2E-8C4E-9DB6-32192BA807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AB1C25-4CE4-B149-8E81-FFF3742EC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585A6-C6C4-164A-A949-2C4FA518DBD3}"/>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6" name="Footer Placeholder 5">
            <a:extLst>
              <a:ext uri="{FF2B5EF4-FFF2-40B4-BE49-F238E27FC236}">
                <a16:creationId xmlns:a16="http://schemas.microsoft.com/office/drawing/2014/main" id="{A73FF26B-BDB6-2342-907E-B1BFDC456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53ECC-3285-1944-8BD8-68738A2F5AC9}"/>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2797247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2B1D-AAC5-964E-A791-48E54C670F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93691D-71B9-CD40-82A3-3200A1A547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B9FF69-1234-824A-8D88-961AAE0C6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40BB0-500F-3243-9DB9-51C0C384CD2B}"/>
              </a:ext>
            </a:extLst>
          </p:cNvPr>
          <p:cNvSpPr>
            <a:spLocks noGrp="1"/>
          </p:cNvSpPr>
          <p:nvPr>
            <p:ph type="dt" sz="half" idx="10"/>
          </p:nvPr>
        </p:nvSpPr>
        <p:spPr/>
        <p:txBody>
          <a:bodyPr/>
          <a:lstStyle/>
          <a:p>
            <a:fld id="{7BFF6296-EB7B-C04A-AA5F-202C6A62959E}" type="datetimeFigureOut">
              <a:rPr lang="en-US" smtClean="0"/>
              <a:t>5/18/21</a:t>
            </a:fld>
            <a:endParaRPr lang="en-US"/>
          </a:p>
        </p:txBody>
      </p:sp>
      <p:sp>
        <p:nvSpPr>
          <p:cNvPr id="6" name="Footer Placeholder 5">
            <a:extLst>
              <a:ext uri="{FF2B5EF4-FFF2-40B4-BE49-F238E27FC236}">
                <a16:creationId xmlns:a16="http://schemas.microsoft.com/office/drawing/2014/main" id="{5E7D230B-226F-0541-80EB-599BF16BD4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6961F-C375-7C43-84D6-2B867AE9D682}"/>
              </a:ext>
            </a:extLst>
          </p:cNvPr>
          <p:cNvSpPr>
            <a:spLocks noGrp="1"/>
          </p:cNvSpPr>
          <p:nvPr>
            <p:ph type="sldNum" sz="quarter" idx="12"/>
          </p:nvPr>
        </p:nvSpPr>
        <p:spPr/>
        <p:txBody>
          <a:bodyPr/>
          <a:lstStyle/>
          <a:p>
            <a:fld id="{3416182F-816E-4645-8D68-0015E94DA1A4}" type="slidenum">
              <a:rPr lang="en-US" smtClean="0"/>
              <a:t>‹#›</a:t>
            </a:fld>
            <a:endParaRPr lang="en-US"/>
          </a:p>
        </p:txBody>
      </p:sp>
    </p:spTree>
    <p:extLst>
      <p:ext uri="{BB962C8B-B14F-4D97-AF65-F5344CB8AC3E}">
        <p14:creationId xmlns:p14="http://schemas.microsoft.com/office/powerpoint/2010/main" val="410923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89944-7855-9A4F-99AF-58E883B3F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3B7419-A035-1242-98D0-EECBA2448C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659F9-3A60-AD43-ADC7-1373176E7B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F6296-EB7B-C04A-AA5F-202C6A62959E}" type="datetimeFigureOut">
              <a:rPr lang="en-US" smtClean="0"/>
              <a:t>5/18/21</a:t>
            </a:fld>
            <a:endParaRPr lang="en-US"/>
          </a:p>
        </p:txBody>
      </p:sp>
      <p:sp>
        <p:nvSpPr>
          <p:cNvPr id="5" name="Footer Placeholder 4">
            <a:extLst>
              <a:ext uri="{FF2B5EF4-FFF2-40B4-BE49-F238E27FC236}">
                <a16:creationId xmlns:a16="http://schemas.microsoft.com/office/drawing/2014/main" id="{CFD0D3B4-F85F-8842-A467-F894A9CA6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34FA4F-79A7-9F41-8088-39A5D5811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6182F-816E-4645-8D68-0015E94DA1A4}" type="slidenum">
              <a:rPr lang="en-US" smtClean="0"/>
              <a:t>‹#›</a:t>
            </a:fld>
            <a:endParaRPr lang="en-US"/>
          </a:p>
        </p:txBody>
      </p:sp>
    </p:spTree>
    <p:extLst>
      <p:ext uri="{BB962C8B-B14F-4D97-AF65-F5344CB8AC3E}">
        <p14:creationId xmlns:p14="http://schemas.microsoft.com/office/powerpoint/2010/main" val="3565655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twj.media/86th-texas-state-legislature-summaries-of-water-related-legislative-action/"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lrl.texas.gov/whatsNew/client/index.cfm/2021/3/15/Bill-Filing-Deadline-Statistics-87th-Legislature"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CEDD-3527-2A4C-BAFA-2A33FA0C1748}"/>
              </a:ext>
            </a:extLst>
          </p:cNvPr>
          <p:cNvSpPr>
            <a:spLocks noGrp="1"/>
          </p:cNvSpPr>
          <p:nvPr>
            <p:ph type="ctrTitle"/>
          </p:nvPr>
        </p:nvSpPr>
        <p:spPr>
          <a:xfrm>
            <a:off x="1524000" y="1140030"/>
            <a:ext cx="9144000" cy="3023075"/>
          </a:xfrm>
        </p:spPr>
        <p:txBody>
          <a:bodyPr>
            <a:normAutofit/>
          </a:bodyPr>
          <a:lstStyle/>
          <a:p>
            <a:r>
              <a:rPr lang="en-US" sz="6600" b="1" dirty="0"/>
              <a:t>The Legislature + Water</a:t>
            </a:r>
            <a:br>
              <a:rPr lang="en-US" sz="6600" b="1" dirty="0"/>
            </a:br>
            <a:br>
              <a:rPr lang="en-US" sz="3600" dirty="0"/>
            </a:br>
            <a:r>
              <a:rPr lang="en-US" sz="3600" dirty="0"/>
              <a:t>Todd H. Votteler, Ph.D., Texas Water Journal </a:t>
            </a:r>
            <a:br>
              <a:rPr lang="en-US" sz="3600" dirty="0"/>
            </a:br>
            <a:r>
              <a:rPr lang="en-US" sz="3600" dirty="0"/>
              <a:t>Robert E. Mace, Ph.D., Texas State University, Meadows Center for Water &amp; the Environment </a:t>
            </a:r>
          </a:p>
        </p:txBody>
      </p:sp>
      <p:sp>
        <p:nvSpPr>
          <p:cNvPr id="3" name="Subtitle 2">
            <a:extLst>
              <a:ext uri="{FF2B5EF4-FFF2-40B4-BE49-F238E27FC236}">
                <a16:creationId xmlns:a16="http://schemas.microsoft.com/office/drawing/2014/main" id="{F3D451E3-A873-B241-B181-DBCD1688B312}"/>
              </a:ext>
            </a:extLst>
          </p:cNvPr>
          <p:cNvSpPr>
            <a:spLocks noGrp="1"/>
          </p:cNvSpPr>
          <p:nvPr>
            <p:ph type="subTitle" idx="1"/>
          </p:nvPr>
        </p:nvSpPr>
        <p:spPr>
          <a:xfrm>
            <a:off x="1365663" y="4441371"/>
            <a:ext cx="9512134" cy="1552697"/>
          </a:xfrm>
        </p:spPr>
        <p:txBody>
          <a:bodyPr>
            <a:normAutofit/>
          </a:bodyPr>
          <a:lstStyle/>
          <a:p>
            <a:r>
              <a:rPr lang="en-US" sz="3200" b="1" dirty="0"/>
              <a:t>Texas Water Research Network Virtual Spring Meeting </a:t>
            </a:r>
          </a:p>
          <a:p>
            <a:r>
              <a:rPr lang="en-US" sz="3200" b="1" dirty="0"/>
              <a:t>May 19th, 2021</a:t>
            </a:r>
            <a:endParaRPr lang="en-US" sz="3200" dirty="0"/>
          </a:p>
        </p:txBody>
      </p:sp>
    </p:spTree>
    <p:extLst>
      <p:ext uri="{BB962C8B-B14F-4D97-AF65-F5344CB8AC3E}">
        <p14:creationId xmlns:p14="http://schemas.microsoft.com/office/powerpoint/2010/main" val="2674071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5ADC-D4B5-6D4D-8BDE-1001EDD5A9C8}"/>
              </a:ext>
            </a:extLst>
          </p:cNvPr>
          <p:cNvSpPr>
            <a:spLocks noGrp="1"/>
          </p:cNvSpPr>
          <p:nvPr>
            <p:ph type="title"/>
          </p:nvPr>
        </p:nvSpPr>
        <p:spPr>
          <a:xfrm>
            <a:off x="838200" y="365126"/>
            <a:ext cx="10515600" cy="1109112"/>
          </a:xfrm>
        </p:spPr>
        <p:txBody>
          <a:bodyPr/>
          <a:lstStyle/>
          <a:p>
            <a:r>
              <a:rPr lang="en-US" dirty="0"/>
              <a:t>SB 152 (Perry/Creighton).</a:t>
            </a:r>
          </a:p>
        </p:txBody>
      </p:sp>
      <p:sp>
        <p:nvSpPr>
          <p:cNvPr id="3" name="Content Placeholder 2">
            <a:extLst>
              <a:ext uri="{FF2B5EF4-FFF2-40B4-BE49-F238E27FC236}">
                <a16:creationId xmlns:a16="http://schemas.microsoft.com/office/drawing/2014/main" id="{E26F01E9-7A0F-1E45-A8E7-5955DA5D1AF9}"/>
              </a:ext>
            </a:extLst>
          </p:cNvPr>
          <p:cNvSpPr>
            <a:spLocks noGrp="1"/>
          </p:cNvSpPr>
          <p:nvPr>
            <p:ph idx="1"/>
          </p:nvPr>
        </p:nvSpPr>
        <p:spPr>
          <a:xfrm>
            <a:off x="838200" y="1474238"/>
            <a:ext cx="10515600" cy="5018636"/>
          </a:xfrm>
        </p:spPr>
        <p:txBody>
          <a:bodyPr>
            <a:noAutofit/>
          </a:bodyPr>
          <a:lstStyle/>
          <a:p>
            <a:r>
              <a:rPr lang="en-US" sz="3200" dirty="0"/>
              <a:t>Relating to the regulation of groundwater conservation districts [legal fees, petitioning for rule-making, etc.].  This is bill alters the Texas Water Code regarding groundwater conservation districts in a number of respects including as one of its most controversial elements the elimination of the right of groundwater conservation districts to recover attorney’s fees and other costs for litigation in which a district is sued and prevails in court, which would likely impede efforts by districts to regulate groundwater.  Bill was passed by the Senate and yesterday by the House.</a:t>
            </a:r>
          </a:p>
        </p:txBody>
      </p:sp>
    </p:spTree>
    <p:extLst>
      <p:ext uri="{BB962C8B-B14F-4D97-AF65-F5344CB8AC3E}">
        <p14:creationId xmlns:p14="http://schemas.microsoft.com/office/powerpoint/2010/main" val="3297576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9EB8-6B0D-8E40-A329-E766DCA71221}"/>
              </a:ext>
            </a:extLst>
          </p:cNvPr>
          <p:cNvSpPr>
            <a:spLocks noGrp="1"/>
          </p:cNvSpPr>
          <p:nvPr>
            <p:ph type="title"/>
          </p:nvPr>
        </p:nvSpPr>
        <p:spPr/>
        <p:txBody>
          <a:bodyPr/>
          <a:lstStyle/>
          <a:p>
            <a:r>
              <a:rPr lang="en-US" dirty="0"/>
              <a:t>SB 601 (Perry/Creighton/Springer).</a:t>
            </a:r>
          </a:p>
        </p:txBody>
      </p:sp>
      <p:sp>
        <p:nvSpPr>
          <p:cNvPr id="3" name="Content Placeholder 2">
            <a:extLst>
              <a:ext uri="{FF2B5EF4-FFF2-40B4-BE49-F238E27FC236}">
                <a16:creationId xmlns:a16="http://schemas.microsoft.com/office/drawing/2014/main" id="{2577C0EE-5107-CB40-AAF0-1484827CE07F}"/>
              </a:ext>
            </a:extLst>
          </p:cNvPr>
          <p:cNvSpPr>
            <a:spLocks noGrp="1"/>
          </p:cNvSpPr>
          <p:nvPr>
            <p:ph idx="1"/>
          </p:nvPr>
        </p:nvSpPr>
        <p:spPr/>
        <p:txBody>
          <a:bodyPr>
            <a:normAutofit/>
          </a:bodyPr>
          <a:lstStyle/>
          <a:p>
            <a:r>
              <a:rPr lang="en-US" sz="3600" dirty="0"/>
              <a:t>Relating to the creation and activities of the Texas Produced Water Consortium. Bill creates a consortium to study the use of produced water from oil and gas hydraulic fracturing for future use.  Produced water is defined as the water that exists in subsurface formations, which is brought to the surface during oil and gas production. Bill was passed by the Senate and an amended version was just passed by the House.</a:t>
            </a:r>
          </a:p>
          <a:p>
            <a:endParaRPr lang="en-US" dirty="0"/>
          </a:p>
        </p:txBody>
      </p:sp>
    </p:spTree>
    <p:extLst>
      <p:ext uri="{BB962C8B-B14F-4D97-AF65-F5344CB8AC3E}">
        <p14:creationId xmlns:p14="http://schemas.microsoft.com/office/powerpoint/2010/main" val="2221742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EA465-8233-214B-B60B-FDC340B2BA23}"/>
              </a:ext>
            </a:extLst>
          </p:cNvPr>
          <p:cNvSpPr>
            <a:spLocks noGrp="1"/>
          </p:cNvSpPr>
          <p:nvPr>
            <p:ph type="title"/>
          </p:nvPr>
        </p:nvSpPr>
        <p:spPr/>
        <p:txBody>
          <a:bodyPr/>
          <a:lstStyle/>
          <a:p>
            <a:r>
              <a:rPr lang="en-US" dirty="0"/>
              <a:t>HB 2225 (T. King/Guillen).</a:t>
            </a:r>
          </a:p>
        </p:txBody>
      </p:sp>
      <p:sp>
        <p:nvSpPr>
          <p:cNvPr id="3" name="Content Placeholder 2">
            <a:extLst>
              <a:ext uri="{FF2B5EF4-FFF2-40B4-BE49-F238E27FC236}">
                <a16:creationId xmlns:a16="http://schemas.microsoft.com/office/drawing/2014/main" id="{5BE81CC5-4C78-9B48-B4C6-546A813D63B3}"/>
              </a:ext>
            </a:extLst>
          </p:cNvPr>
          <p:cNvSpPr>
            <a:spLocks noGrp="1"/>
          </p:cNvSpPr>
          <p:nvPr>
            <p:ph idx="1"/>
          </p:nvPr>
        </p:nvSpPr>
        <p:spPr>
          <a:xfrm>
            <a:off x="838200" y="1690688"/>
            <a:ext cx="10515600" cy="4802187"/>
          </a:xfrm>
        </p:spPr>
        <p:txBody>
          <a:bodyPr>
            <a:normAutofit lnSpcReduction="10000"/>
          </a:bodyPr>
          <a:lstStyle/>
          <a:p>
            <a:r>
              <a:rPr lang="en-US" sz="3200" dirty="0"/>
              <a:t>Relating to the powers and duties of the Parks and Wildlife Department regarding the Texas Water Trust.  The Texas Water Trust is a repository for surface water rights to maintain in-stream flows and freshwater inflows to bays and estuaries. HB 2225 directs TPWD to encourage and facilitate the dedication of water rights to the Trust through lease, donation, purchase or other voluntary means and authorizes TPWD to manage the rights put into the Trust so as to maximize benefits for the environment.  This bill was passed by the House, and yesterday there was testimony on this bill in Senate Water, Agriculture and Rural Affairs.</a:t>
            </a:r>
          </a:p>
          <a:p>
            <a:endParaRPr lang="en-US" dirty="0"/>
          </a:p>
        </p:txBody>
      </p:sp>
    </p:spTree>
    <p:extLst>
      <p:ext uri="{BB962C8B-B14F-4D97-AF65-F5344CB8AC3E}">
        <p14:creationId xmlns:p14="http://schemas.microsoft.com/office/powerpoint/2010/main" val="2942454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C9B9-B527-154E-B1F3-5A9AE2045B68}"/>
              </a:ext>
            </a:extLst>
          </p:cNvPr>
          <p:cNvSpPr>
            <a:spLocks noGrp="1"/>
          </p:cNvSpPr>
          <p:nvPr>
            <p:ph type="title"/>
          </p:nvPr>
        </p:nvSpPr>
        <p:spPr/>
        <p:txBody>
          <a:bodyPr/>
          <a:lstStyle/>
          <a:p>
            <a:r>
              <a:rPr lang="en-US" dirty="0"/>
              <a:t> HB 2716 (T. King).</a:t>
            </a:r>
          </a:p>
        </p:txBody>
      </p:sp>
      <p:sp>
        <p:nvSpPr>
          <p:cNvPr id="3" name="Content Placeholder 2">
            <a:extLst>
              <a:ext uri="{FF2B5EF4-FFF2-40B4-BE49-F238E27FC236}">
                <a16:creationId xmlns:a16="http://schemas.microsoft.com/office/drawing/2014/main" id="{3397AEDF-1C0F-DE4A-BFED-5462C879FF96}"/>
              </a:ext>
            </a:extLst>
          </p:cNvPr>
          <p:cNvSpPr>
            <a:spLocks noGrp="1"/>
          </p:cNvSpPr>
          <p:nvPr>
            <p:ph idx="1"/>
          </p:nvPr>
        </p:nvSpPr>
        <p:spPr/>
        <p:txBody>
          <a:bodyPr>
            <a:normAutofit/>
          </a:bodyPr>
          <a:lstStyle/>
          <a:p>
            <a:r>
              <a:rPr lang="en-US" sz="3200" dirty="0"/>
              <a:t>Relating to recommendations made by the Parks and Wildlife Department and intervention by the Parks and Wildlife Department in matters regarding certain permits.  HB 2716 would restore TPWD’s authority to participate in contested case hearings on environmental permit applications, including surface water rights, to advocate on behalf of the state’s fish and wildlife resources.  This bill was passed by the House and was referred to Senate Water, Agriculture and Rural Affairs.</a:t>
            </a:r>
          </a:p>
        </p:txBody>
      </p:sp>
    </p:spTree>
    <p:extLst>
      <p:ext uri="{BB962C8B-B14F-4D97-AF65-F5344CB8AC3E}">
        <p14:creationId xmlns:p14="http://schemas.microsoft.com/office/powerpoint/2010/main" val="1479118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8A0C-4CCB-874B-8070-6227EA1985A6}"/>
              </a:ext>
            </a:extLst>
          </p:cNvPr>
          <p:cNvSpPr>
            <a:spLocks noGrp="1"/>
          </p:cNvSpPr>
          <p:nvPr>
            <p:ph type="title"/>
          </p:nvPr>
        </p:nvSpPr>
        <p:spPr/>
        <p:txBody>
          <a:bodyPr/>
          <a:lstStyle/>
          <a:p>
            <a:r>
              <a:rPr lang="en-US" dirty="0"/>
              <a:t>HB 4146 (T. King).</a:t>
            </a:r>
          </a:p>
        </p:txBody>
      </p:sp>
      <p:sp>
        <p:nvSpPr>
          <p:cNvPr id="3" name="Content Placeholder 2">
            <a:extLst>
              <a:ext uri="{FF2B5EF4-FFF2-40B4-BE49-F238E27FC236}">
                <a16:creationId xmlns:a16="http://schemas.microsoft.com/office/drawing/2014/main" id="{2FB34E49-9F41-6A4E-8423-4D82FC9B25A2}"/>
              </a:ext>
            </a:extLst>
          </p:cNvPr>
          <p:cNvSpPr>
            <a:spLocks noGrp="1"/>
          </p:cNvSpPr>
          <p:nvPr>
            <p:ph idx="1"/>
          </p:nvPr>
        </p:nvSpPr>
        <p:spPr/>
        <p:txBody>
          <a:bodyPr>
            <a:noAutofit/>
          </a:bodyPr>
          <a:lstStyle/>
          <a:p>
            <a:r>
              <a:rPr lang="en-US" sz="3400" dirty="0"/>
              <a:t>Relating to a restriction on permits authorizing direct discharges of waste or pollutants into water in certain stream segments or assessment units.  This bill prohibits wastewater discharge into stream segments that include, but are not limited to, the Llano, Pedernales, Comal, Guadalupe, Medina, Nueces, and San Marcos Rivers, as well as Barton Creek and Onion Creek.  This bill has been passed by the House and received by the Senate, but not assigned to a committee yet.</a:t>
            </a:r>
          </a:p>
        </p:txBody>
      </p:sp>
    </p:spTree>
    <p:extLst>
      <p:ext uri="{BB962C8B-B14F-4D97-AF65-F5344CB8AC3E}">
        <p14:creationId xmlns:p14="http://schemas.microsoft.com/office/powerpoint/2010/main" val="1086265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C7CC-111C-1040-9A31-A19E793557BF}"/>
              </a:ext>
            </a:extLst>
          </p:cNvPr>
          <p:cNvSpPr>
            <a:spLocks noGrp="1"/>
          </p:cNvSpPr>
          <p:nvPr>
            <p:ph type="title"/>
          </p:nvPr>
        </p:nvSpPr>
        <p:spPr/>
        <p:txBody>
          <a:bodyPr/>
          <a:lstStyle/>
          <a:p>
            <a:r>
              <a:rPr lang="en-US" dirty="0"/>
              <a:t>Climate Change Bills.</a:t>
            </a:r>
          </a:p>
        </p:txBody>
      </p:sp>
      <p:pic>
        <p:nvPicPr>
          <p:cNvPr id="18" name="Content Placeholder 17">
            <a:extLst>
              <a:ext uri="{FF2B5EF4-FFF2-40B4-BE49-F238E27FC236}">
                <a16:creationId xmlns:a16="http://schemas.microsoft.com/office/drawing/2014/main" id="{0C73D259-D04E-A045-B2D3-01EA60746F47}"/>
              </a:ext>
            </a:extLst>
          </p:cNvPr>
          <p:cNvPicPr>
            <a:picLocks noGrp="1" noChangeAspect="1"/>
          </p:cNvPicPr>
          <p:nvPr>
            <p:ph idx="1"/>
          </p:nvPr>
        </p:nvPicPr>
        <p:blipFill>
          <a:blip r:embed="rId2"/>
          <a:stretch>
            <a:fillRect/>
          </a:stretch>
        </p:blipFill>
        <p:spPr>
          <a:xfrm>
            <a:off x="838200" y="2313991"/>
            <a:ext cx="5366025" cy="3564294"/>
          </a:xfrm>
        </p:spPr>
      </p:pic>
      <p:pic>
        <p:nvPicPr>
          <p:cNvPr id="22" name="Picture 21" descr="A picture containing weapon, missile, outdoor, smoke&#10;&#10;Description automatically generated">
            <a:extLst>
              <a:ext uri="{FF2B5EF4-FFF2-40B4-BE49-F238E27FC236}">
                <a16:creationId xmlns:a16="http://schemas.microsoft.com/office/drawing/2014/main" id="{5384D78B-2428-5345-99B4-AEF04CA74168}"/>
              </a:ext>
            </a:extLst>
          </p:cNvPr>
          <p:cNvPicPr>
            <a:picLocks noChangeAspect="1"/>
          </p:cNvPicPr>
          <p:nvPr/>
        </p:nvPicPr>
        <p:blipFill>
          <a:blip r:embed="rId3"/>
          <a:stretch>
            <a:fillRect/>
          </a:stretch>
        </p:blipFill>
        <p:spPr>
          <a:xfrm>
            <a:off x="6626835" y="1373447"/>
            <a:ext cx="5118851" cy="3422488"/>
          </a:xfrm>
          <a:prstGeom prst="rect">
            <a:avLst/>
          </a:prstGeom>
        </p:spPr>
      </p:pic>
    </p:spTree>
    <p:extLst>
      <p:ext uri="{BB962C8B-B14F-4D97-AF65-F5344CB8AC3E}">
        <p14:creationId xmlns:p14="http://schemas.microsoft.com/office/powerpoint/2010/main" val="367402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9C6E-DCED-FC4A-A6E1-CB895CACB2AD}"/>
              </a:ext>
            </a:extLst>
          </p:cNvPr>
          <p:cNvSpPr>
            <a:spLocks noGrp="1"/>
          </p:cNvSpPr>
          <p:nvPr>
            <p:ph type="title"/>
          </p:nvPr>
        </p:nvSpPr>
        <p:spPr/>
        <p:txBody>
          <a:bodyPr/>
          <a:lstStyle/>
          <a:p>
            <a:r>
              <a:rPr lang="en-US" dirty="0"/>
              <a:t>Robert Mace’s New Pool.</a:t>
            </a:r>
          </a:p>
        </p:txBody>
      </p:sp>
      <p:pic>
        <p:nvPicPr>
          <p:cNvPr id="5" name="Content Placeholder 4" descr="An aerial view of a resort&#10;&#10;Description automatically generated with medium confidence">
            <a:extLst>
              <a:ext uri="{FF2B5EF4-FFF2-40B4-BE49-F238E27FC236}">
                <a16:creationId xmlns:a16="http://schemas.microsoft.com/office/drawing/2014/main" id="{D130E3EB-0F5C-924D-A1D7-45A3142EE0E7}"/>
              </a:ext>
            </a:extLst>
          </p:cNvPr>
          <p:cNvPicPr>
            <a:picLocks noGrp="1" noChangeAspect="1"/>
          </p:cNvPicPr>
          <p:nvPr>
            <p:ph idx="1"/>
          </p:nvPr>
        </p:nvPicPr>
        <p:blipFill>
          <a:blip r:embed="rId2"/>
          <a:stretch>
            <a:fillRect/>
          </a:stretch>
        </p:blipFill>
        <p:spPr>
          <a:xfrm>
            <a:off x="907443" y="1690688"/>
            <a:ext cx="6801602" cy="4534401"/>
          </a:xfrm>
        </p:spPr>
      </p:pic>
    </p:spTree>
    <p:extLst>
      <p:ext uri="{BB962C8B-B14F-4D97-AF65-F5344CB8AC3E}">
        <p14:creationId xmlns:p14="http://schemas.microsoft.com/office/powerpoint/2010/main" val="3376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6D56-CC28-2241-A0B3-C129367FE253}"/>
              </a:ext>
            </a:extLst>
          </p:cNvPr>
          <p:cNvSpPr>
            <a:spLocks noGrp="1"/>
          </p:cNvSpPr>
          <p:nvPr>
            <p:ph type="title"/>
          </p:nvPr>
        </p:nvSpPr>
        <p:spPr/>
        <p:txBody>
          <a:bodyPr/>
          <a:lstStyle/>
          <a:p>
            <a:r>
              <a:rPr lang="en-US" dirty="0"/>
              <a:t>Todd </a:t>
            </a:r>
            <a:r>
              <a:rPr lang="en-US" dirty="0" err="1"/>
              <a:t>Votteler’s</a:t>
            </a:r>
            <a:r>
              <a:rPr lang="en-US" dirty="0"/>
              <a:t> Pool.</a:t>
            </a:r>
          </a:p>
        </p:txBody>
      </p:sp>
      <p:pic>
        <p:nvPicPr>
          <p:cNvPr id="5" name="Content Placeholder 4" descr="Graphical user interface&#10;&#10;Description automatically generated with low confidence">
            <a:extLst>
              <a:ext uri="{FF2B5EF4-FFF2-40B4-BE49-F238E27FC236}">
                <a16:creationId xmlns:a16="http://schemas.microsoft.com/office/drawing/2014/main" id="{835CF4B9-082E-E84E-B84A-20782707D37D}"/>
              </a:ext>
            </a:extLst>
          </p:cNvPr>
          <p:cNvPicPr>
            <a:picLocks noGrp="1" noChangeAspect="1"/>
          </p:cNvPicPr>
          <p:nvPr>
            <p:ph idx="1"/>
          </p:nvPr>
        </p:nvPicPr>
        <p:blipFill>
          <a:blip r:embed="rId2"/>
          <a:stretch>
            <a:fillRect/>
          </a:stretch>
        </p:blipFill>
        <p:spPr>
          <a:xfrm>
            <a:off x="670248" y="1294386"/>
            <a:ext cx="7260771" cy="5563614"/>
          </a:xfrm>
        </p:spPr>
      </p:pic>
    </p:spTree>
    <p:extLst>
      <p:ext uri="{BB962C8B-B14F-4D97-AF65-F5344CB8AC3E}">
        <p14:creationId xmlns:p14="http://schemas.microsoft.com/office/powerpoint/2010/main" val="2593039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D1E6-3998-3E48-85C7-6F400EF40845}"/>
              </a:ext>
            </a:extLst>
          </p:cNvPr>
          <p:cNvSpPr>
            <a:spLocks noGrp="1"/>
          </p:cNvSpPr>
          <p:nvPr>
            <p:ph type="title"/>
          </p:nvPr>
        </p:nvSpPr>
        <p:spPr>
          <a:xfrm>
            <a:off x="838200" y="365125"/>
            <a:ext cx="10680032" cy="1325563"/>
          </a:xfrm>
        </p:spPr>
        <p:txBody>
          <a:bodyPr>
            <a:normAutofit fontScale="90000"/>
          </a:bodyPr>
          <a:lstStyle/>
          <a:p>
            <a:r>
              <a:rPr lang="en-US"/>
              <a:t>We Are in the Final Weeks of the Session When it is Difficult to Determine What is Actually Happening.</a:t>
            </a:r>
          </a:p>
        </p:txBody>
      </p:sp>
      <p:pic>
        <p:nvPicPr>
          <p:cNvPr id="5" name="Content Placeholder 4" descr="Calendar&#10;&#10;Description automatically generated with medium confidence">
            <a:extLst>
              <a:ext uri="{FF2B5EF4-FFF2-40B4-BE49-F238E27FC236}">
                <a16:creationId xmlns:a16="http://schemas.microsoft.com/office/drawing/2014/main" id="{ED2A89D9-A60A-324F-AA83-98961C473AC2}"/>
              </a:ext>
            </a:extLst>
          </p:cNvPr>
          <p:cNvPicPr>
            <a:picLocks noGrp="1" noChangeAspect="1"/>
          </p:cNvPicPr>
          <p:nvPr>
            <p:ph idx="1"/>
          </p:nvPr>
        </p:nvPicPr>
        <p:blipFill>
          <a:blip r:embed="rId2"/>
          <a:stretch>
            <a:fillRect/>
          </a:stretch>
        </p:blipFill>
        <p:spPr>
          <a:xfrm>
            <a:off x="0" y="1901825"/>
            <a:ext cx="4619124" cy="4619124"/>
          </a:xfrm>
        </p:spPr>
      </p:pic>
      <p:sp>
        <p:nvSpPr>
          <p:cNvPr id="6" name="TextBox 5">
            <a:extLst>
              <a:ext uri="{FF2B5EF4-FFF2-40B4-BE49-F238E27FC236}">
                <a16:creationId xmlns:a16="http://schemas.microsoft.com/office/drawing/2014/main" id="{21CEA603-3D7B-6C47-972E-5AB21C26FEB9}"/>
              </a:ext>
            </a:extLst>
          </p:cNvPr>
          <p:cNvSpPr txBox="1"/>
          <p:nvPr/>
        </p:nvSpPr>
        <p:spPr>
          <a:xfrm>
            <a:off x="4443666" y="2587364"/>
            <a:ext cx="7379392" cy="2862322"/>
          </a:xfrm>
          <a:prstGeom prst="rect">
            <a:avLst/>
          </a:prstGeom>
          <a:noFill/>
        </p:spPr>
        <p:txBody>
          <a:bodyPr wrap="none" rtlCol="0">
            <a:spAutoFit/>
          </a:bodyPr>
          <a:lstStyle/>
          <a:p>
            <a:r>
              <a:rPr lang="en-US" sz="3600" dirty="0"/>
              <a:t>The Regular Hearing Schedule is </a:t>
            </a:r>
          </a:p>
          <a:p>
            <a:r>
              <a:rPr lang="en-US" sz="3600" dirty="0"/>
              <a:t>Out the Window and Sometimes </a:t>
            </a:r>
          </a:p>
          <a:p>
            <a:r>
              <a:rPr lang="en-US" sz="3600" dirty="0"/>
              <a:t>Hearings Are Just Legislators Crowded </a:t>
            </a:r>
          </a:p>
          <a:p>
            <a:r>
              <a:rPr lang="en-US" sz="3600" dirty="0"/>
              <a:t>Around the Chairman’s Desk, and </a:t>
            </a:r>
          </a:p>
          <a:p>
            <a:r>
              <a:rPr lang="en-US" sz="3600" dirty="0"/>
              <a:t>Sometimes There Isn’t Even a Desk. </a:t>
            </a:r>
          </a:p>
        </p:txBody>
      </p:sp>
    </p:spTree>
    <p:extLst>
      <p:ext uri="{BB962C8B-B14F-4D97-AF65-F5344CB8AC3E}">
        <p14:creationId xmlns:p14="http://schemas.microsoft.com/office/powerpoint/2010/main" val="3222183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FA18-439E-1042-907F-B2D4B4E77DE7}"/>
              </a:ext>
            </a:extLst>
          </p:cNvPr>
          <p:cNvSpPr>
            <a:spLocks noGrp="1"/>
          </p:cNvSpPr>
          <p:nvPr>
            <p:ph type="title"/>
          </p:nvPr>
        </p:nvSpPr>
        <p:spPr>
          <a:xfrm>
            <a:off x="838200" y="365125"/>
            <a:ext cx="10675776" cy="1325563"/>
          </a:xfrm>
        </p:spPr>
        <p:txBody>
          <a:bodyPr/>
          <a:lstStyle/>
          <a:p>
            <a:r>
              <a:rPr lang="en-US" dirty="0"/>
              <a:t>May 31</a:t>
            </a:r>
            <a:r>
              <a:rPr lang="en-US" baseline="30000" dirty="0"/>
              <a:t>st</a:t>
            </a:r>
            <a:r>
              <a:rPr lang="en-US" dirty="0"/>
              <a:t> is the Last Day of the Regular Session.</a:t>
            </a:r>
          </a:p>
        </p:txBody>
      </p:sp>
      <p:pic>
        <p:nvPicPr>
          <p:cNvPr id="5" name="Content Placeholder 4">
            <a:extLst>
              <a:ext uri="{FF2B5EF4-FFF2-40B4-BE49-F238E27FC236}">
                <a16:creationId xmlns:a16="http://schemas.microsoft.com/office/drawing/2014/main" id="{B8A33C80-3624-7042-BCD9-B5A99B07B07D}"/>
              </a:ext>
            </a:extLst>
          </p:cNvPr>
          <p:cNvPicPr>
            <a:picLocks noGrp="1" noChangeAspect="1"/>
          </p:cNvPicPr>
          <p:nvPr>
            <p:ph idx="1"/>
          </p:nvPr>
        </p:nvPicPr>
        <p:blipFill>
          <a:blip r:embed="rId2"/>
          <a:stretch>
            <a:fillRect/>
          </a:stretch>
        </p:blipFill>
        <p:spPr>
          <a:xfrm>
            <a:off x="838200" y="2062629"/>
            <a:ext cx="6508060" cy="3601721"/>
          </a:xfrm>
        </p:spPr>
      </p:pic>
      <p:sp>
        <p:nvSpPr>
          <p:cNvPr id="6" name="TextBox 5">
            <a:extLst>
              <a:ext uri="{FF2B5EF4-FFF2-40B4-BE49-F238E27FC236}">
                <a16:creationId xmlns:a16="http://schemas.microsoft.com/office/drawing/2014/main" id="{AE869845-05E4-5542-945F-E5F322CCC61E}"/>
              </a:ext>
            </a:extLst>
          </p:cNvPr>
          <p:cNvSpPr txBox="1"/>
          <p:nvPr/>
        </p:nvSpPr>
        <p:spPr>
          <a:xfrm>
            <a:off x="7557797" y="2062629"/>
            <a:ext cx="4337662" cy="3539430"/>
          </a:xfrm>
          <a:prstGeom prst="rect">
            <a:avLst/>
          </a:prstGeom>
          <a:noFill/>
        </p:spPr>
        <p:txBody>
          <a:bodyPr wrap="none" rtlCol="0">
            <a:spAutoFit/>
          </a:bodyPr>
          <a:lstStyle/>
          <a:p>
            <a:r>
              <a:rPr lang="en-US" sz="3200" dirty="0"/>
              <a:t>Every Legislator is Trying </a:t>
            </a:r>
          </a:p>
          <a:p>
            <a:r>
              <a:rPr lang="en-US" sz="3200" dirty="0"/>
              <a:t>to Get Through Bills </a:t>
            </a:r>
          </a:p>
          <a:p>
            <a:r>
              <a:rPr lang="en-US" sz="3200" dirty="0"/>
              <a:t>Through the Process.  </a:t>
            </a:r>
          </a:p>
          <a:p>
            <a:r>
              <a:rPr lang="en-US" sz="3200" dirty="0"/>
              <a:t>We Still Don’t Have an </a:t>
            </a:r>
          </a:p>
          <a:p>
            <a:r>
              <a:rPr lang="en-US" sz="3200" dirty="0"/>
              <a:t>Approved Budget (SB 1), </a:t>
            </a:r>
          </a:p>
          <a:p>
            <a:r>
              <a:rPr lang="en-US" sz="3200" dirty="0"/>
              <a:t>the Only Bill the </a:t>
            </a:r>
          </a:p>
          <a:p>
            <a:r>
              <a:rPr lang="en-US" sz="3200" dirty="0"/>
              <a:t>Legislature Must Pass!</a:t>
            </a:r>
          </a:p>
        </p:txBody>
      </p:sp>
    </p:spTree>
    <p:extLst>
      <p:ext uri="{BB962C8B-B14F-4D97-AF65-F5344CB8AC3E}">
        <p14:creationId xmlns:p14="http://schemas.microsoft.com/office/powerpoint/2010/main" val="356934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3884-CE2E-D847-A127-D817B053C520}"/>
              </a:ext>
            </a:extLst>
          </p:cNvPr>
          <p:cNvSpPr>
            <a:spLocks noGrp="1"/>
          </p:cNvSpPr>
          <p:nvPr>
            <p:ph type="title"/>
          </p:nvPr>
        </p:nvSpPr>
        <p:spPr/>
        <p:txBody>
          <a:bodyPr/>
          <a:lstStyle/>
          <a:p>
            <a:r>
              <a:rPr lang="en-US" dirty="0"/>
              <a:t>The Texas Legislature . . . </a:t>
            </a:r>
            <a:br>
              <a:rPr lang="en-US" dirty="0"/>
            </a:br>
            <a:r>
              <a:rPr lang="en-US" dirty="0"/>
              <a:t>What the Heck is Going On???</a:t>
            </a:r>
          </a:p>
        </p:txBody>
      </p:sp>
      <p:pic>
        <p:nvPicPr>
          <p:cNvPr id="5" name="Content Placeholder 4" descr="A close-up of a dollar sign&#10;&#10;Description automatically generated with medium confidence">
            <a:extLst>
              <a:ext uri="{FF2B5EF4-FFF2-40B4-BE49-F238E27FC236}">
                <a16:creationId xmlns:a16="http://schemas.microsoft.com/office/drawing/2014/main" id="{778E1411-A406-194E-981E-29818B73AEB7}"/>
              </a:ext>
            </a:extLst>
          </p:cNvPr>
          <p:cNvPicPr>
            <a:picLocks noGrp="1" noChangeAspect="1"/>
          </p:cNvPicPr>
          <p:nvPr>
            <p:ph idx="1"/>
          </p:nvPr>
        </p:nvPicPr>
        <p:blipFill>
          <a:blip r:embed="rId2"/>
          <a:stretch>
            <a:fillRect/>
          </a:stretch>
        </p:blipFill>
        <p:spPr>
          <a:xfrm>
            <a:off x="2133000" y="2194594"/>
            <a:ext cx="6914747" cy="4148848"/>
          </a:xfrm>
        </p:spPr>
      </p:pic>
    </p:spTree>
    <p:extLst>
      <p:ext uri="{BB962C8B-B14F-4D97-AF65-F5344CB8AC3E}">
        <p14:creationId xmlns:p14="http://schemas.microsoft.com/office/powerpoint/2010/main" val="3788370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8B71-82A2-A040-8EB0-1C9B93753854}"/>
              </a:ext>
            </a:extLst>
          </p:cNvPr>
          <p:cNvSpPr>
            <a:spLocks noGrp="1"/>
          </p:cNvSpPr>
          <p:nvPr>
            <p:ph type="title"/>
          </p:nvPr>
        </p:nvSpPr>
        <p:spPr>
          <a:xfrm>
            <a:off x="838200" y="1106905"/>
            <a:ext cx="10515600" cy="978569"/>
          </a:xfrm>
        </p:spPr>
        <p:txBody>
          <a:bodyPr>
            <a:normAutofit fontScale="90000"/>
          </a:bodyPr>
          <a:lstStyle/>
          <a:p>
            <a:r>
              <a:rPr lang="en-US" b="1"/>
              <a:t>WARNING!  </a:t>
            </a:r>
            <a:r>
              <a:rPr lang="en-US"/>
              <a:t>Shameless Plug! </a:t>
            </a:r>
            <a:br>
              <a:rPr lang="en-US"/>
            </a:br>
            <a:br>
              <a:rPr lang="en-US" sz="2200"/>
            </a:br>
            <a:r>
              <a:rPr lang="en-US"/>
              <a:t>For Additional Updates on the 87</a:t>
            </a:r>
            <a:r>
              <a:rPr lang="en-US" baseline="30000"/>
              <a:t>th</a:t>
            </a:r>
            <a:r>
              <a:rPr lang="en-US"/>
              <a:t> Session Read Our </a:t>
            </a:r>
            <a:r>
              <a:rPr lang="en-US" b="1" err="1"/>
              <a:t>Lege+Water</a:t>
            </a:r>
            <a:r>
              <a:rPr lang="en-US" b="1"/>
              <a:t> </a:t>
            </a:r>
            <a:r>
              <a:rPr lang="en-US"/>
              <a:t>Feature in </a:t>
            </a:r>
            <a:r>
              <a:rPr lang="en-US" b="1"/>
              <a:t>Texas+Water</a:t>
            </a:r>
            <a:r>
              <a:rPr lang="en-US"/>
              <a:t>.</a:t>
            </a:r>
          </a:p>
        </p:txBody>
      </p:sp>
      <p:pic>
        <p:nvPicPr>
          <p:cNvPr id="5" name="Content Placeholder 4" descr="Diagram&#10;&#10;Description automatically generated">
            <a:extLst>
              <a:ext uri="{FF2B5EF4-FFF2-40B4-BE49-F238E27FC236}">
                <a16:creationId xmlns:a16="http://schemas.microsoft.com/office/drawing/2014/main" id="{1BC2A057-F8ED-1B44-B2D0-8400BA666330}"/>
              </a:ext>
            </a:extLst>
          </p:cNvPr>
          <p:cNvPicPr>
            <a:picLocks noGrp="1" noChangeAspect="1"/>
          </p:cNvPicPr>
          <p:nvPr>
            <p:ph idx="1"/>
          </p:nvPr>
        </p:nvPicPr>
        <p:blipFill>
          <a:blip r:embed="rId2"/>
          <a:stretch>
            <a:fillRect/>
          </a:stretch>
        </p:blipFill>
        <p:spPr>
          <a:xfrm>
            <a:off x="838200" y="2990476"/>
            <a:ext cx="10515600" cy="2727483"/>
          </a:xfrm>
        </p:spPr>
      </p:pic>
    </p:spTree>
    <p:extLst>
      <p:ext uri="{BB962C8B-B14F-4D97-AF65-F5344CB8AC3E}">
        <p14:creationId xmlns:p14="http://schemas.microsoft.com/office/powerpoint/2010/main" val="70683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93FEC-00B3-DA4D-94A6-EA626290DCCB}"/>
              </a:ext>
            </a:extLst>
          </p:cNvPr>
          <p:cNvSpPr>
            <a:spLocks noGrp="1"/>
          </p:cNvSpPr>
          <p:nvPr>
            <p:ph type="title"/>
          </p:nvPr>
        </p:nvSpPr>
        <p:spPr>
          <a:xfrm>
            <a:off x="838200" y="477421"/>
            <a:ext cx="10515600" cy="1319296"/>
          </a:xfrm>
        </p:spPr>
        <p:txBody>
          <a:bodyPr>
            <a:normAutofit fontScale="90000"/>
          </a:bodyPr>
          <a:lstStyle/>
          <a:p>
            <a:r>
              <a:rPr lang="en-US" b="1" dirty="0"/>
              <a:t>WARNING!</a:t>
            </a:r>
            <a:r>
              <a:rPr lang="en-US" dirty="0"/>
              <a:t>  Shameless Plug #2!</a:t>
            </a:r>
            <a:br>
              <a:rPr lang="en-US" dirty="0"/>
            </a:br>
            <a:br>
              <a:rPr lang="en-US" sz="2200" dirty="0"/>
            </a:br>
            <a:r>
              <a:rPr lang="en-US" dirty="0"/>
              <a:t>Really Want to Know What Happened During the 87</a:t>
            </a:r>
            <a:r>
              <a:rPr lang="en-US" baseline="30000" dirty="0"/>
              <a:t>th</a:t>
            </a:r>
            <a:r>
              <a:rPr lang="en-US" dirty="0"/>
              <a:t> Session of the Texas Legislature?</a:t>
            </a:r>
          </a:p>
        </p:txBody>
      </p:sp>
      <p:pic>
        <p:nvPicPr>
          <p:cNvPr id="5" name="Content Placeholder 4" descr="A picture containing text, river&#10;&#10;Description automatically generated">
            <a:extLst>
              <a:ext uri="{FF2B5EF4-FFF2-40B4-BE49-F238E27FC236}">
                <a16:creationId xmlns:a16="http://schemas.microsoft.com/office/drawing/2014/main" id="{1928A474-1A82-AF49-B280-140C618DA36B}"/>
              </a:ext>
            </a:extLst>
          </p:cNvPr>
          <p:cNvPicPr>
            <a:picLocks noGrp="1" noChangeAspect="1"/>
          </p:cNvPicPr>
          <p:nvPr>
            <p:ph idx="1"/>
          </p:nvPr>
        </p:nvPicPr>
        <p:blipFill>
          <a:blip r:embed="rId2"/>
          <a:stretch>
            <a:fillRect/>
          </a:stretch>
        </p:blipFill>
        <p:spPr>
          <a:xfrm>
            <a:off x="838200" y="2162508"/>
            <a:ext cx="3422648" cy="4351338"/>
          </a:xfrm>
        </p:spPr>
      </p:pic>
      <p:sp>
        <p:nvSpPr>
          <p:cNvPr id="6" name="TextBox 5">
            <a:extLst>
              <a:ext uri="{FF2B5EF4-FFF2-40B4-BE49-F238E27FC236}">
                <a16:creationId xmlns:a16="http://schemas.microsoft.com/office/drawing/2014/main" id="{AFB1AA7A-6B1A-8641-81CC-BD9D69C54F9F}"/>
              </a:ext>
            </a:extLst>
          </p:cNvPr>
          <p:cNvSpPr txBox="1"/>
          <p:nvPr/>
        </p:nvSpPr>
        <p:spPr>
          <a:xfrm>
            <a:off x="4668253" y="2845671"/>
            <a:ext cx="7342075" cy="3170099"/>
          </a:xfrm>
          <a:prstGeom prst="rect">
            <a:avLst/>
          </a:prstGeom>
          <a:noFill/>
        </p:spPr>
        <p:txBody>
          <a:bodyPr wrap="none" rtlCol="0">
            <a:spAutoFit/>
          </a:bodyPr>
          <a:lstStyle/>
          <a:p>
            <a:r>
              <a:rPr lang="en-US" sz="3600" dirty="0"/>
              <a:t>Read the </a:t>
            </a:r>
            <a:r>
              <a:rPr lang="en-US" sz="3600" dirty="0">
                <a:hlinkClick r:id="rId3"/>
              </a:rPr>
              <a:t>87th Texas State Legislature: </a:t>
            </a:r>
          </a:p>
          <a:p>
            <a:r>
              <a:rPr lang="en-US" sz="3600" dirty="0">
                <a:hlinkClick r:id="rId3"/>
              </a:rPr>
              <a:t>Summaries of Water-Related </a:t>
            </a:r>
          </a:p>
          <a:p>
            <a:r>
              <a:rPr lang="en-US" sz="3600" dirty="0">
                <a:hlinkClick r:id="rId3"/>
              </a:rPr>
              <a:t>Legislative Action</a:t>
            </a:r>
            <a:r>
              <a:rPr lang="en-US" sz="3600" dirty="0"/>
              <a:t> in the </a:t>
            </a:r>
          </a:p>
          <a:p>
            <a:r>
              <a:rPr lang="en-US" sz="3600" dirty="0"/>
              <a:t>Texas Water Journal.</a:t>
            </a:r>
          </a:p>
          <a:p>
            <a:endParaRPr lang="en-US" sz="2000" dirty="0"/>
          </a:p>
          <a:p>
            <a:r>
              <a:rPr lang="en-US" sz="3600" dirty="0"/>
              <a:t>Coming this Summer!</a:t>
            </a:r>
          </a:p>
        </p:txBody>
      </p:sp>
    </p:spTree>
    <p:extLst>
      <p:ext uri="{BB962C8B-B14F-4D97-AF65-F5344CB8AC3E}">
        <p14:creationId xmlns:p14="http://schemas.microsoft.com/office/powerpoint/2010/main" val="2937858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1ED34-190F-C443-AE51-E1A72273E4FC}"/>
              </a:ext>
            </a:extLst>
          </p:cNvPr>
          <p:cNvSpPr>
            <a:spLocks noGrp="1"/>
          </p:cNvSpPr>
          <p:nvPr>
            <p:ph type="title"/>
          </p:nvPr>
        </p:nvSpPr>
        <p:spPr/>
        <p:txBody>
          <a:bodyPr/>
          <a:lstStyle/>
          <a:p>
            <a:r>
              <a:rPr lang="en-US"/>
              <a:t>Questions?</a:t>
            </a:r>
          </a:p>
        </p:txBody>
      </p:sp>
      <p:pic>
        <p:nvPicPr>
          <p:cNvPr id="5" name="Content Placeholder 4">
            <a:extLst>
              <a:ext uri="{FF2B5EF4-FFF2-40B4-BE49-F238E27FC236}">
                <a16:creationId xmlns:a16="http://schemas.microsoft.com/office/drawing/2014/main" id="{5135A10D-F295-2940-9679-48E80F7190F3}"/>
              </a:ext>
            </a:extLst>
          </p:cNvPr>
          <p:cNvPicPr>
            <a:picLocks noGrp="1" noChangeAspect="1"/>
          </p:cNvPicPr>
          <p:nvPr>
            <p:ph idx="1"/>
          </p:nvPr>
        </p:nvPicPr>
        <p:blipFill>
          <a:blip r:embed="rId2"/>
          <a:stretch>
            <a:fillRect/>
          </a:stretch>
        </p:blipFill>
        <p:spPr>
          <a:xfrm>
            <a:off x="838200" y="1841667"/>
            <a:ext cx="7713735" cy="4351338"/>
          </a:xfrm>
        </p:spPr>
      </p:pic>
    </p:spTree>
    <p:extLst>
      <p:ext uri="{BB962C8B-B14F-4D97-AF65-F5344CB8AC3E}">
        <p14:creationId xmlns:p14="http://schemas.microsoft.com/office/powerpoint/2010/main" val="1822062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B28B2-7739-AB46-AA65-9D0456E9E422}"/>
              </a:ext>
            </a:extLst>
          </p:cNvPr>
          <p:cNvSpPr>
            <a:spLocks noGrp="1"/>
          </p:cNvSpPr>
          <p:nvPr>
            <p:ph type="title"/>
          </p:nvPr>
        </p:nvSpPr>
        <p:spPr>
          <a:xfrm>
            <a:off x="705853" y="365125"/>
            <a:ext cx="10748210" cy="1325563"/>
          </a:xfrm>
        </p:spPr>
        <p:txBody>
          <a:bodyPr/>
          <a:lstStyle/>
          <a:p>
            <a:r>
              <a:rPr lang="en-US" dirty="0"/>
              <a:t>To Summarize The 87</a:t>
            </a:r>
            <a:r>
              <a:rPr lang="en-US" baseline="30000" dirty="0"/>
              <a:t>th</a:t>
            </a:r>
            <a:r>
              <a:rPr lang="en-US" dirty="0"/>
              <a:t> Legislature Thus Far . . .</a:t>
            </a:r>
          </a:p>
        </p:txBody>
      </p:sp>
      <p:pic>
        <p:nvPicPr>
          <p:cNvPr id="5" name="Content Placeholder 4" descr="A picture containing outdoor, clouds&#10;&#10;Description automatically generated">
            <a:extLst>
              <a:ext uri="{FF2B5EF4-FFF2-40B4-BE49-F238E27FC236}">
                <a16:creationId xmlns:a16="http://schemas.microsoft.com/office/drawing/2014/main" id="{8DA13F39-835D-2042-8F1D-A9BBAC199E56}"/>
              </a:ext>
            </a:extLst>
          </p:cNvPr>
          <p:cNvPicPr>
            <a:picLocks noGrp="1" noChangeAspect="1"/>
          </p:cNvPicPr>
          <p:nvPr>
            <p:ph idx="1"/>
          </p:nvPr>
        </p:nvPicPr>
        <p:blipFill>
          <a:blip r:embed="rId2"/>
          <a:stretch>
            <a:fillRect/>
          </a:stretch>
        </p:blipFill>
        <p:spPr>
          <a:xfrm>
            <a:off x="1018672" y="2168483"/>
            <a:ext cx="4563979" cy="3585983"/>
          </a:xfrm>
        </p:spPr>
      </p:pic>
      <p:sp>
        <p:nvSpPr>
          <p:cNvPr id="6" name="TextBox 5">
            <a:extLst>
              <a:ext uri="{FF2B5EF4-FFF2-40B4-BE49-F238E27FC236}">
                <a16:creationId xmlns:a16="http://schemas.microsoft.com/office/drawing/2014/main" id="{EFE4F980-7511-DD49-B181-B460988E69FD}"/>
              </a:ext>
            </a:extLst>
          </p:cNvPr>
          <p:cNvSpPr txBox="1"/>
          <p:nvPr/>
        </p:nvSpPr>
        <p:spPr>
          <a:xfrm>
            <a:off x="6240379" y="2168483"/>
            <a:ext cx="5451453" cy="2862322"/>
          </a:xfrm>
          <a:prstGeom prst="rect">
            <a:avLst/>
          </a:prstGeom>
          <a:noFill/>
        </p:spPr>
        <p:txBody>
          <a:bodyPr wrap="square" rtlCol="0">
            <a:spAutoFit/>
          </a:bodyPr>
          <a:lstStyle/>
          <a:p>
            <a:r>
              <a:rPr lang="en-US" sz="3600" dirty="0"/>
              <a:t>Lots of Drama, But </a:t>
            </a:r>
          </a:p>
          <a:p>
            <a:r>
              <a:rPr lang="en-US" sz="3600" dirty="0"/>
              <a:t>No Major Water Legislation </a:t>
            </a:r>
          </a:p>
          <a:p>
            <a:r>
              <a:rPr lang="en-US" sz="3600" dirty="0"/>
              <a:t>When Compared to the </a:t>
            </a:r>
          </a:p>
          <a:p>
            <a:r>
              <a:rPr lang="en-US" sz="3600" dirty="0"/>
              <a:t>Last 12 Sessions (Senate Bill 1 Passed in the 75</a:t>
            </a:r>
            <a:r>
              <a:rPr lang="en-US" sz="3600" baseline="30000" dirty="0"/>
              <a:t>th</a:t>
            </a:r>
            <a:r>
              <a:rPr lang="en-US" sz="3600" dirty="0"/>
              <a:t> ).</a:t>
            </a:r>
          </a:p>
        </p:txBody>
      </p:sp>
    </p:spTree>
    <p:extLst>
      <p:ext uri="{BB962C8B-B14F-4D97-AF65-F5344CB8AC3E}">
        <p14:creationId xmlns:p14="http://schemas.microsoft.com/office/powerpoint/2010/main" val="418836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0ECE-FD15-954D-9F86-C560F6EEFA34}"/>
              </a:ext>
            </a:extLst>
          </p:cNvPr>
          <p:cNvSpPr>
            <a:spLocks noGrp="1"/>
          </p:cNvSpPr>
          <p:nvPr>
            <p:ph type="title"/>
          </p:nvPr>
        </p:nvSpPr>
        <p:spPr/>
        <p:txBody>
          <a:bodyPr/>
          <a:lstStyle/>
          <a:p>
            <a:r>
              <a:rPr lang="en-US" dirty="0"/>
              <a:t>Senate Committee on Water, Agriculture &amp; Rural Affairs.</a:t>
            </a:r>
          </a:p>
        </p:txBody>
      </p:sp>
      <p:pic>
        <p:nvPicPr>
          <p:cNvPr id="12" name="Content Placeholder 11">
            <a:extLst>
              <a:ext uri="{FF2B5EF4-FFF2-40B4-BE49-F238E27FC236}">
                <a16:creationId xmlns:a16="http://schemas.microsoft.com/office/drawing/2014/main" id="{3D76F37E-F42D-0F4F-885B-11D7012120D3}"/>
              </a:ext>
            </a:extLst>
          </p:cNvPr>
          <p:cNvPicPr>
            <a:picLocks noGrp="1" noChangeAspect="1"/>
          </p:cNvPicPr>
          <p:nvPr>
            <p:ph idx="1"/>
          </p:nvPr>
        </p:nvPicPr>
        <p:blipFill>
          <a:blip r:embed="rId2"/>
          <a:stretch>
            <a:fillRect/>
          </a:stretch>
        </p:blipFill>
        <p:spPr>
          <a:xfrm>
            <a:off x="918411" y="1857709"/>
            <a:ext cx="3107088" cy="4351338"/>
          </a:xfrm>
        </p:spPr>
      </p:pic>
      <p:sp>
        <p:nvSpPr>
          <p:cNvPr id="13" name="TextBox 12">
            <a:extLst>
              <a:ext uri="{FF2B5EF4-FFF2-40B4-BE49-F238E27FC236}">
                <a16:creationId xmlns:a16="http://schemas.microsoft.com/office/drawing/2014/main" id="{C7C4B958-CCC7-0549-ABBC-10F31724693A}"/>
              </a:ext>
            </a:extLst>
          </p:cNvPr>
          <p:cNvSpPr txBox="1"/>
          <p:nvPr/>
        </p:nvSpPr>
        <p:spPr>
          <a:xfrm>
            <a:off x="4908884" y="2502568"/>
            <a:ext cx="5261811" cy="2308324"/>
          </a:xfrm>
          <a:prstGeom prst="rect">
            <a:avLst/>
          </a:prstGeom>
          <a:noFill/>
        </p:spPr>
        <p:txBody>
          <a:bodyPr wrap="square" rtlCol="0">
            <a:spAutoFit/>
          </a:bodyPr>
          <a:lstStyle/>
          <a:p>
            <a:r>
              <a:rPr lang="en-US" sz="3600" dirty="0"/>
              <a:t>Senator Charles Perry (R), Lubbock, Chairman.  Became Chairman in 2015 </a:t>
            </a:r>
          </a:p>
          <a:p>
            <a:r>
              <a:rPr lang="en-US" sz="3600" dirty="0"/>
              <a:t>(Was a Freshman Senator).</a:t>
            </a:r>
          </a:p>
        </p:txBody>
      </p:sp>
    </p:spTree>
    <p:extLst>
      <p:ext uri="{BB962C8B-B14F-4D97-AF65-F5344CB8AC3E}">
        <p14:creationId xmlns:p14="http://schemas.microsoft.com/office/powerpoint/2010/main" val="316253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9FA7-E3B2-BA4B-99FF-F29F389B5BB4}"/>
              </a:ext>
            </a:extLst>
          </p:cNvPr>
          <p:cNvSpPr>
            <a:spLocks noGrp="1"/>
          </p:cNvSpPr>
          <p:nvPr>
            <p:ph type="title"/>
          </p:nvPr>
        </p:nvSpPr>
        <p:spPr/>
        <p:txBody>
          <a:bodyPr/>
          <a:lstStyle/>
          <a:p>
            <a:r>
              <a:rPr lang="en-US" dirty="0"/>
              <a:t>House Committee on Natural Resources.</a:t>
            </a:r>
          </a:p>
        </p:txBody>
      </p:sp>
      <p:pic>
        <p:nvPicPr>
          <p:cNvPr id="5" name="Content Placeholder 4" descr="A person in a suit&#10;&#10;Description automatically generated with medium confidence">
            <a:extLst>
              <a:ext uri="{FF2B5EF4-FFF2-40B4-BE49-F238E27FC236}">
                <a16:creationId xmlns:a16="http://schemas.microsoft.com/office/drawing/2014/main" id="{3E526F23-EE3F-5949-9765-63BCA373D5E6}"/>
              </a:ext>
            </a:extLst>
          </p:cNvPr>
          <p:cNvPicPr>
            <a:picLocks noGrp="1" noChangeAspect="1"/>
          </p:cNvPicPr>
          <p:nvPr>
            <p:ph idx="1"/>
          </p:nvPr>
        </p:nvPicPr>
        <p:blipFill>
          <a:blip r:embed="rId2"/>
          <a:stretch>
            <a:fillRect/>
          </a:stretch>
        </p:blipFill>
        <p:spPr>
          <a:xfrm>
            <a:off x="838200" y="1905835"/>
            <a:ext cx="2901989" cy="4351338"/>
          </a:xfrm>
        </p:spPr>
      </p:pic>
      <p:sp>
        <p:nvSpPr>
          <p:cNvPr id="6" name="TextBox 5">
            <a:extLst>
              <a:ext uri="{FF2B5EF4-FFF2-40B4-BE49-F238E27FC236}">
                <a16:creationId xmlns:a16="http://schemas.microsoft.com/office/drawing/2014/main" id="{8EBB56CB-53CE-4C4B-8323-87ACCF12BDD4}"/>
              </a:ext>
            </a:extLst>
          </p:cNvPr>
          <p:cNvSpPr txBox="1"/>
          <p:nvPr/>
        </p:nvSpPr>
        <p:spPr>
          <a:xfrm>
            <a:off x="4748463" y="2518611"/>
            <a:ext cx="5775158" cy="2308324"/>
          </a:xfrm>
          <a:prstGeom prst="rect">
            <a:avLst/>
          </a:prstGeom>
          <a:noFill/>
        </p:spPr>
        <p:txBody>
          <a:bodyPr wrap="square" rtlCol="0">
            <a:spAutoFit/>
          </a:bodyPr>
          <a:lstStyle/>
          <a:p>
            <a:r>
              <a:rPr lang="en-US" sz="3600" dirty="0"/>
              <a:t>Representative Tracy King (D), Uvalde, Chairman. </a:t>
            </a:r>
          </a:p>
          <a:p>
            <a:r>
              <a:rPr lang="en-US" sz="3600" dirty="0"/>
              <a:t>First Session as Chairman. Originally Elected in 1994.</a:t>
            </a:r>
          </a:p>
        </p:txBody>
      </p:sp>
    </p:spTree>
    <p:extLst>
      <p:ext uri="{BB962C8B-B14F-4D97-AF65-F5344CB8AC3E}">
        <p14:creationId xmlns:p14="http://schemas.microsoft.com/office/powerpoint/2010/main" val="1657981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631B-9866-5142-A2B5-C42B12864C4D}"/>
              </a:ext>
            </a:extLst>
          </p:cNvPr>
          <p:cNvSpPr>
            <a:spLocks noGrp="1"/>
          </p:cNvSpPr>
          <p:nvPr>
            <p:ph type="title"/>
          </p:nvPr>
        </p:nvSpPr>
        <p:spPr>
          <a:xfrm>
            <a:off x="838200" y="365125"/>
            <a:ext cx="10808368" cy="1325563"/>
          </a:xfrm>
        </p:spPr>
        <p:txBody>
          <a:bodyPr>
            <a:normAutofit/>
          </a:bodyPr>
          <a:lstStyle/>
          <a:p>
            <a:r>
              <a:rPr lang="en-US" dirty="0"/>
              <a:t>Now Here Are Some Numbers So Any Scientists Listening to This Presentation Will Be Happy.</a:t>
            </a:r>
          </a:p>
        </p:txBody>
      </p:sp>
      <p:pic>
        <p:nvPicPr>
          <p:cNvPr id="5" name="Content Placeholder 4" descr="A clock on a wall&#10;&#10;Description automatically generated with medium confidence">
            <a:extLst>
              <a:ext uri="{FF2B5EF4-FFF2-40B4-BE49-F238E27FC236}">
                <a16:creationId xmlns:a16="http://schemas.microsoft.com/office/drawing/2014/main" id="{2603B803-AEE8-3740-9BB7-433D9D1999EE}"/>
              </a:ext>
            </a:extLst>
          </p:cNvPr>
          <p:cNvPicPr>
            <a:picLocks noGrp="1" noChangeAspect="1"/>
          </p:cNvPicPr>
          <p:nvPr>
            <p:ph idx="1"/>
          </p:nvPr>
        </p:nvPicPr>
        <p:blipFill>
          <a:blip r:embed="rId2"/>
          <a:stretch>
            <a:fillRect/>
          </a:stretch>
        </p:blipFill>
        <p:spPr>
          <a:xfrm>
            <a:off x="7931484" y="3827729"/>
            <a:ext cx="3715084" cy="2790844"/>
          </a:xfrm>
        </p:spPr>
      </p:pic>
      <p:sp>
        <p:nvSpPr>
          <p:cNvPr id="6" name="TextBox 5">
            <a:extLst>
              <a:ext uri="{FF2B5EF4-FFF2-40B4-BE49-F238E27FC236}">
                <a16:creationId xmlns:a16="http://schemas.microsoft.com/office/drawing/2014/main" id="{0D7C70A1-1A88-5244-A87C-63EF41049289}"/>
              </a:ext>
            </a:extLst>
          </p:cNvPr>
          <p:cNvSpPr txBox="1"/>
          <p:nvPr/>
        </p:nvSpPr>
        <p:spPr>
          <a:xfrm>
            <a:off x="838200" y="2094258"/>
            <a:ext cx="11042254" cy="4524315"/>
          </a:xfrm>
          <a:prstGeom prst="rect">
            <a:avLst/>
          </a:prstGeom>
          <a:noFill/>
        </p:spPr>
        <p:txBody>
          <a:bodyPr wrap="none" rtlCol="0">
            <a:spAutoFit/>
          </a:bodyPr>
          <a:lstStyle/>
          <a:p>
            <a:r>
              <a:rPr lang="en-US" sz="3600" dirty="0"/>
              <a:t>By the Deadline for Filing New Bills During the </a:t>
            </a:r>
          </a:p>
          <a:p>
            <a:r>
              <a:rPr lang="en-US" sz="3600" dirty="0"/>
              <a:t>Regular Session on by the March 12th, The </a:t>
            </a:r>
          </a:p>
          <a:p>
            <a:r>
              <a:rPr lang="en-US" sz="3600" dirty="0">
                <a:hlinkClick r:id="rId3"/>
              </a:rPr>
              <a:t>Legislative Reference Library of Texas</a:t>
            </a:r>
            <a:r>
              <a:rPr lang="en-US" sz="3600" dirty="0"/>
              <a:t> Reports that Almost </a:t>
            </a:r>
          </a:p>
          <a:p>
            <a:r>
              <a:rPr lang="en-US" sz="3600" dirty="0"/>
              <a:t>7,000 Bills &amp; Joint Resolutions </a:t>
            </a:r>
          </a:p>
          <a:p>
            <a:r>
              <a:rPr lang="en-US" sz="3600" dirty="0"/>
              <a:t>Were Filed Compared to the </a:t>
            </a:r>
          </a:p>
          <a:p>
            <a:r>
              <a:rPr lang="en-US" sz="3600" dirty="0"/>
              <a:t>86</a:t>
            </a:r>
            <a:r>
              <a:rPr lang="en-US" sz="3600" baseline="30000" dirty="0"/>
              <a:t>th</a:t>
            </a:r>
            <a:r>
              <a:rPr lang="en-US" sz="3600" dirty="0"/>
              <a:t> Legislature in 2019, </a:t>
            </a:r>
          </a:p>
          <a:p>
            <a:r>
              <a:rPr lang="en-US" sz="3600" dirty="0"/>
              <a:t>When Close to 7,300 Bills &amp; </a:t>
            </a:r>
          </a:p>
          <a:p>
            <a:r>
              <a:rPr lang="en-US" sz="3600" dirty="0"/>
              <a:t>Resolutions Were Filed.</a:t>
            </a:r>
          </a:p>
        </p:txBody>
      </p:sp>
    </p:spTree>
    <p:extLst>
      <p:ext uri="{BB962C8B-B14F-4D97-AF65-F5344CB8AC3E}">
        <p14:creationId xmlns:p14="http://schemas.microsoft.com/office/powerpoint/2010/main" val="3612407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0075-37E9-A446-B3C7-DF247F10411F}"/>
              </a:ext>
            </a:extLst>
          </p:cNvPr>
          <p:cNvSpPr>
            <a:spLocks noGrp="1"/>
          </p:cNvSpPr>
          <p:nvPr>
            <p:ph type="title"/>
          </p:nvPr>
        </p:nvSpPr>
        <p:spPr/>
        <p:txBody>
          <a:bodyPr>
            <a:normAutofit/>
          </a:bodyPr>
          <a:lstStyle/>
          <a:p>
            <a:r>
              <a:rPr lang="en-US" dirty="0"/>
              <a:t>The Legislature Does More Than Consider and Pass Legislation.</a:t>
            </a:r>
          </a:p>
        </p:txBody>
      </p:sp>
      <p:pic>
        <p:nvPicPr>
          <p:cNvPr id="5" name="Content Placeholder 4" descr="A person in a suit and tie&#10;&#10;Description automatically generated with medium confidence">
            <a:extLst>
              <a:ext uri="{FF2B5EF4-FFF2-40B4-BE49-F238E27FC236}">
                <a16:creationId xmlns:a16="http://schemas.microsoft.com/office/drawing/2014/main" id="{9E10EBED-BBB6-724E-9320-A82C1739D8E0}"/>
              </a:ext>
            </a:extLst>
          </p:cNvPr>
          <p:cNvPicPr>
            <a:picLocks noGrp="1" noChangeAspect="1"/>
          </p:cNvPicPr>
          <p:nvPr>
            <p:ph idx="1"/>
          </p:nvPr>
        </p:nvPicPr>
        <p:blipFill>
          <a:blip r:embed="rId2"/>
          <a:stretch>
            <a:fillRect/>
          </a:stretch>
        </p:blipFill>
        <p:spPr>
          <a:xfrm>
            <a:off x="838200" y="1889793"/>
            <a:ext cx="2901484" cy="4351338"/>
          </a:xfrm>
        </p:spPr>
      </p:pic>
      <p:sp>
        <p:nvSpPr>
          <p:cNvPr id="6" name="TextBox 5">
            <a:extLst>
              <a:ext uri="{FF2B5EF4-FFF2-40B4-BE49-F238E27FC236}">
                <a16:creationId xmlns:a16="http://schemas.microsoft.com/office/drawing/2014/main" id="{4F31A721-8592-C04A-8D8A-F57DCF96D0D8}"/>
              </a:ext>
            </a:extLst>
          </p:cNvPr>
          <p:cNvSpPr txBox="1"/>
          <p:nvPr/>
        </p:nvSpPr>
        <p:spPr>
          <a:xfrm>
            <a:off x="3930316" y="2830795"/>
            <a:ext cx="7278467" cy="2308324"/>
          </a:xfrm>
          <a:prstGeom prst="rect">
            <a:avLst/>
          </a:prstGeom>
          <a:noFill/>
        </p:spPr>
        <p:txBody>
          <a:bodyPr wrap="none" rtlCol="0">
            <a:spAutoFit/>
          </a:bodyPr>
          <a:lstStyle/>
          <a:p>
            <a:r>
              <a:rPr lang="en-US" sz="3600" dirty="0"/>
              <a:t>Senate Confirms Former </a:t>
            </a:r>
          </a:p>
          <a:p>
            <a:r>
              <a:rPr lang="en-US" sz="3600" dirty="0"/>
              <a:t>Texas Water Development Board </a:t>
            </a:r>
          </a:p>
          <a:p>
            <a:r>
              <a:rPr lang="en-US" sz="3600" dirty="0"/>
              <a:t>Chairman, Peter Lake, as Chairman of </a:t>
            </a:r>
          </a:p>
          <a:p>
            <a:r>
              <a:rPr lang="en-US" sz="3600" dirty="0"/>
              <a:t>the Public Utility Commission.</a:t>
            </a:r>
          </a:p>
        </p:txBody>
      </p:sp>
    </p:spTree>
    <p:extLst>
      <p:ext uri="{BB962C8B-B14F-4D97-AF65-F5344CB8AC3E}">
        <p14:creationId xmlns:p14="http://schemas.microsoft.com/office/powerpoint/2010/main" val="903486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0075-37E9-A446-B3C7-DF247F10411F}"/>
              </a:ext>
            </a:extLst>
          </p:cNvPr>
          <p:cNvSpPr>
            <a:spLocks noGrp="1"/>
          </p:cNvSpPr>
          <p:nvPr>
            <p:ph type="title"/>
          </p:nvPr>
        </p:nvSpPr>
        <p:spPr/>
        <p:txBody>
          <a:bodyPr>
            <a:normAutofit/>
          </a:bodyPr>
          <a:lstStyle/>
          <a:p>
            <a:r>
              <a:rPr lang="en-US" dirty="0"/>
              <a:t>The Legislature Does More Than Consider and Pass Legislation.</a:t>
            </a:r>
          </a:p>
        </p:txBody>
      </p:sp>
      <p:sp>
        <p:nvSpPr>
          <p:cNvPr id="6" name="TextBox 5">
            <a:extLst>
              <a:ext uri="{FF2B5EF4-FFF2-40B4-BE49-F238E27FC236}">
                <a16:creationId xmlns:a16="http://schemas.microsoft.com/office/drawing/2014/main" id="{4F31A721-8592-C04A-8D8A-F57DCF96D0D8}"/>
              </a:ext>
            </a:extLst>
          </p:cNvPr>
          <p:cNvSpPr txBox="1"/>
          <p:nvPr/>
        </p:nvSpPr>
        <p:spPr>
          <a:xfrm>
            <a:off x="3930316" y="2830795"/>
            <a:ext cx="6388737" cy="1754326"/>
          </a:xfrm>
          <a:prstGeom prst="rect">
            <a:avLst/>
          </a:prstGeom>
          <a:noFill/>
        </p:spPr>
        <p:txBody>
          <a:bodyPr wrap="none" rtlCol="0">
            <a:spAutoFit/>
          </a:bodyPr>
          <a:lstStyle/>
          <a:p>
            <a:r>
              <a:rPr lang="en-US" sz="3600" dirty="0"/>
              <a:t>Governor Abbott Appoints </a:t>
            </a:r>
          </a:p>
          <a:p>
            <a:r>
              <a:rPr lang="en-US" sz="3600" dirty="0"/>
              <a:t>Brooke </a:t>
            </a:r>
            <a:r>
              <a:rPr lang="en-US" sz="3600" dirty="0" err="1"/>
              <a:t>Paup</a:t>
            </a:r>
            <a:r>
              <a:rPr lang="en-US" sz="3600" dirty="0"/>
              <a:t> as Chair of the </a:t>
            </a:r>
          </a:p>
          <a:p>
            <a:r>
              <a:rPr lang="en-US" sz="3600" dirty="0"/>
              <a:t>Texas Water Development Board.</a:t>
            </a:r>
          </a:p>
        </p:txBody>
      </p:sp>
      <p:pic>
        <p:nvPicPr>
          <p:cNvPr id="8" name="Content Placeholder 7" descr="A picture containing person, person, clothing, green&#10;&#10;Description automatically generated">
            <a:extLst>
              <a:ext uri="{FF2B5EF4-FFF2-40B4-BE49-F238E27FC236}">
                <a16:creationId xmlns:a16="http://schemas.microsoft.com/office/drawing/2014/main" id="{E19BFBEC-0590-0B4F-8B0B-3E1198840EF6}"/>
              </a:ext>
            </a:extLst>
          </p:cNvPr>
          <p:cNvPicPr>
            <a:picLocks noGrp="1" noChangeAspect="1"/>
          </p:cNvPicPr>
          <p:nvPr>
            <p:ph idx="1"/>
          </p:nvPr>
        </p:nvPicPr>
        <p:blipFill>
          <a:blip r:embed="rId2"/>
          <a:stretch>
            <a:fillRect/>
          </a:stretch>
        </p:blipFill>
        <p:spPr>
          <a:xfrm>
            <a:off x="838200" y="2148151"/>
            <a:ext cx="2645944" cy="3527925"/>
          </a:xfrm>
        </p:spPr>
      </p:pic>
    </p:spTree>
    <p:extLst>
      <p:ext uri="{BB962C8B-B14F-4D97-AF65-F5344CB8AC3E}">
        <p14:creationId xmlns:p14="http://schemas.microsoft.com/office/powerpoint/2010/main" val="3366519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4C4E-7449-8C48-B085-DC7294D61C26}"/>
              </a:ext>
            </a:extLst>
          </p:cNvPr>
          <p:cNvSpPr>
            <a:spLocks noGrp="1"/>
          </p:cNvSpPr>
          <p:nvPr>
            <p:ph type="title"/>
          </p:nvPr>
        </p:nvSpPr>
        <p:spPr>
          <a:xfrm>
            <a:off x="838200" y="365125"/>
            <a:ext cx="3894221" cy="1325563"/>
          </a:xfrm>
        </p:spPr>
        <p:txBody>
          <a:bodyPr/>
          <a:lstStyle/>
          <a:p>
            <a:r>
              <a:rPr lang="en-US" dirty="0"/>
              <a:t>Now Some Bills.</a:t>
            </a:r>
          </a:p>
        </p:txBody>
      </p:sp>
      <p:pic>
        <p:nvPicPr>
          <p:cNvPr id="11" name="Content Placeholder 10" descr="A picture containing text, clipart&#10;&#10;Description automatically generated">
            <a:extLst>
              <a:ext uri="{FF2B5EF4-FFF2-40B4-BE49-F238E27FC236}">
                <a16:creationId xmlns:a16="http://schemas.microsoft.com/office/drawing/2014/main" id="{07053336-AD39-2F44-BFE0-C657733AB71B}"/>
              </a:ext>
            </a:extLst>
          </p:cNvPr>
          <p:cNvPicPr>
            <a:picLocks noGrp="1" noChangeAspect="1"/>
          </p:cNvPicPr>
          <p:nvPr>
            <p:ph idx="1"/>
          </p:nvPr>
        </p:nvPicPr>
        <p:blipFill>
          <a:blip r:embed="rId2"/>
          <a:stretch>
            <a:fillRect/>
          </a:stretch>
        </p:blipFill>
        <p:spPr>
          <a:xfrm>
            <a:off x="7789095" y="2555178"/>
            <a:ext cx="3853911" cy="2158190"/>
          </a:xfrm>
        </p:spPr>
      </p:pic>
      <p:pic>
        <p:nvPicPr>
          <p:cNvPr id="8" name="Content Placeholder 4">
            <a:extLst>
              <a:ext uri="{FF2B5EF4-FFF2-40B4-BE49-F238E27FC236}">
                <a16:creationId xmlns:a16="http://schemas.microsoft.com/office/drawing/2014/main" id="{D8F1E3C6-6375-4545-B028-D37FE90982AF}"/>
              </a:ext>
            </a:extLst>
          </p:cNvPr>
          <p:cNvPicPr>
            <a:picLocks noChangeAspect="1"/>
          </p:cNvPicPr>
          <p:nvPr/>
        </p:nvPicPr>
        <p:blipFill>
          <a:blip r:embed="rId3"/>
          <a:stretch>
            <a:fillRect/>
          </a:stretch>
        </p:blipFill>
        <p:spPr>
          <a:xfrm>
            <a:off x="951829" y="1617079"/>
            <a:ext cx="6223001" cy="4667250"/>
          </a:xfrm>
          <a:prstGeom prst="rect">
            <a:avLst/>
          </a:prstGeom>
        </p:spPr>
      </p:pic>
    </p:spTree>
    <p:extLst>
      <p:ext uri="{BB962C8B-B14F-4D97-AF65-F5344CB8AC3E}">
        <p14:creationId xmlns:p14="http://schemas.microsoft.com/office/powerpoint/2010/main" val="560439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945</Words>
  <Application>Microsoft Macintosh PowerPoint</Application>
  <PresentationFormat>Widescreen</PresentationFormat>
  <Paragraphs>70</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The Legislature + Water  Todd H. Votteler, Ph.D., Texas Water Journal  Robert E. Mace, Ph.D., Texas State University, Meadows Center for Water &amp; the Environment </vt:lpstr>
      <vt:lpstr>The Texas Legislature . . .  What the Heck is Going On???</vt:lpstr>
      <vt:lpstr>To Summarize The 87th Legislature Thus Far . . .</vt:lpstr>
      <vt:lpstr>Senate Committee on Water, Agriculture &amp; Rural Affairs.</vt:lpstr>
      <vt:lpstr>House Committee on Natural Resources.</vt:lpstr>
      <vt:lpstr>Now Here Are Some Numbers So Any Scientists Listening to This Presentation Will Be Happy.</vt:lpstr>
      <vt:lpstr>The Legislature Does More Than Consider and Pass Legislation.</vt:lpstr>
      <vt:lpstr>The Legislature Does More Than Consider and Pass Legislation.</vt:lpstr>
      <vt:lpstr>Now Some Bills.</vt:lpstr>
      <vt:lpstr>SB 152 (Perry/Creighton).</vt:lpstr>
      <vt:lpstr>SB 601 (Perry/Creighton/Springer).</vt:lpstr>
      <vt:lpstr>HB 2225 (T. King/Guillen).</vt:lpstr>
      <vt:lpstr> HB 2716 (T. King).</vt:lpstr>
      <vt:lpstr>HB 4146 (T. King).</vt:lpstr>
      <vt:lpstr>Climate Change Bills.</vt:lpstr>
      <vt:lpstr>Robert Mace’s New Pool.</vt:lpstr>
      <vt:lpstr>Todd Votteler’s Pool.</vt:lpstr>
      <vt:lpstr>We Are in the Final Weeks of the Session When it is Difficult to Determine What is Actually Happening.</vt:lpstr>
      <vt:lpstr>May 31st is the Last Day of the Regular Session.</vt:lpstr>
      <vt:lpstr>WARNING!  Shameless Plug!   For Additional Updates on the 87th Session Read Our Lege+Water Feature in Texas+Water.</vt:lpstr>
      <vt:lpstr>WARNING!  Shameless Plug #2!  Really Want to Know What Happened During the 87th Session of the Texas Legislature?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Legislature + Water  Todd H. Votteler, Ph.D., Texas Water Journal  Robert E. Mace, Ph.D., Texas State University, Meadows Center for Water and the Environment </dc:title>
  <dc:creator>Todd Votteler</dc:creator>
  <cp:lastModifiedBy>Todd Votteler</cp:lastModifiedBy>
  <cp:revision>22</cp:revision>
  <dcterms:created xsi:type="dcterms:W3CDTF">2021-05-19T00:56:15Z</dcterms:created>
  <dcterms:modified xsi:type="dcterms:W3CDTF">2021-05-19T14:22:16Z</dcterms:modified>
</cp:coreProperties>
</file>