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69" r:id="rId2"/>
  </p:sldMasterIdLst>
  <p:notesMasterIdLst>
    <p:notesMasterId r:id="rId26"/>
  </p:notesMasterIdLst>
  <p:sldIdLst>
    <p:sldId id="1043" r:id="rId3"/>
    <p:sldId id="1054" r:id="rId4"/>
    <p:sldId id="984" r:id="rId5"/>
    <p:sldId id="985" r:id="rId6"/>
    <p:sldId id="987" r:id="rId7"/>
    <p:sldId id="988" r:id="rId8"/>
    <p:sldId id="262" r:id="rId9"/>
    <p:sldId id="1082" r:id="rId10"/>
    <p:sldId id="991" r:id="rId11"/>
    <p:sldId id="1055" r:id="rId12"/>
    <p:sldId id="993" r:id="rId13"/>
    <p:sldId id="1005" r:id="rId14"/>
    <p:sldId id="1006" r:id="rId15"/>
    <p:sldId id="994" r:id="rId16"/>
    <p:sldId id="992" r:id="rId17"/>
    <p:sldId id="1016" r:id="rId18"/>
    <p:sldId id="995" r:id="rId19"/>
    <p:sldId id="996" r:id="rId20"/>
    <p:sldId id="997" r:id="rId21"/>
    <p:sldId id="981" r:id="rId22"/>
    <p:sldId id="287" r:id="rId23"/>
    <p:sldId id="1014" r:id="rId24"/>
    <p:sldId id="969" r:id="rId25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aring, Lauryn A" initials="SLA" lastIdx="14" clrIdx="0">
    <p:extLst>
      <p:ext uri="{19B8F6BF-5375-455C-9EA6-DF929625EA0E}">
        <p15:presenceInfo xmlns:p15="http://schemas.microsoft.com/office/powerpoint/2012/main" userId="S-1-5-21-527237240-963894560-725345543-5966886" providerId="AD"/>
      </p:ext>
    </p:extLst>
  </p:cmAuthor>
  <p:cmAuthor id="2" name="LaPatin, Michaela" initials="LM" lastIdx="7" clrIdx="1">
    <p:extLst>
      <p:ext uri="{19B8F6BF-5375-455C-9EA6-DF929625EA0E}">
        <p15:presenceInfo xmlns:p15="http://schemas.microsoft.com/office/powerpoint/2012/main" userId="S-1-5-21-527237240-963894560-725345543-11340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48"/>
    <a:srgbClr val="C6531F"/>
    <a:srgbClr val="006600"/>
    <a:srgbClr val="003300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81812" autoAdjust="0"/>
  </p:normalViewPr>
  <p:slideViewPr>
    <p:cSldViewPr>
      <p:cViewPr varScale="1">
        <p:scale>
          <a:sx n="88" d="100"/>
          <a:sy n="88" d="100"/>
        </p:scale>
        <p:origin x="1075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BBD4F-71A8-4A60-BE54-0F3A105537D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2" csCatId="accent6" phldr="1"/>
      <dgm:spPr>
        <a:scene3d>
          <a:camera prst="obliqueBottomRight">
            <a:rot lat="0" lon="1080000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4E841FB3-2F79-4E4A-8D9E-400AD14913CD}">
      <dgm:prSet phldrT="[Text]" custT="1"/>
      <dgm:spPr>
        <a:solidFill>
          <a:srgbClr val="C00000"/>
        </a:solidFill>
        <a:ln>
          <a:noFill/>
        </a:ln>
        <a:sp3d/>
      </dgm:spPr>
      <dgm:t>
        <a:bodyPr>
          <a:flatTx/>
        </a:bodyPr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Decrease in federal infrastructure funding</a:t>
          </a:r>
        </a:p>
      </dgm:t>
    </dgm:pt>
    <dgm:pt modelId="{981E9889-7345-44AD-8129-4EAF04AF7210}" type="parTrans" cxnId="{F8196BDD-0FAB-4C2C-AA11-5ACE1ECA45DD}">
      <dgm:prSet/>
      <dgm:spPr/>
      <dgm:t>
        <a:bodyPr/>
        <a:lstStyle/>
        <a:p>
          <a:endParaRPr lang="en-US"/>
        </a:p>
      </dgm:t>
    </dgm:pt>
    <dgm:pt modelId="{A9002992-EC57-415D-A31D-59DE4A6DEB6C}" type="sibTrans" cxnId="{F8196BDD-0FAB-4C2C-AA11-5ACE1ECA45DD}">
      <dgm:prSet/>
      <dgm:spPr/>
      <dgm:t>
        <a:bodyPr/>
        <a:lstStyle/>
        <a:p>
          <a:endParaRPr lang="en-US"/>
        </a:p>
      </dgm:t>
    </dgm:pt>
    <dgm:pt modelId="{E2C41D80-4DA8-4F38-9200-EAE9AEA1688E}">
      <dgm:prSet phldrT="[Text]"/>
      <dgm:spPr>
        <a:solidFill>
          <a:srgbClr val="C00000"/>
        </a:solidFill>
        <a:ln>
          <a:noFill/>
        </a:ln>
        <a:sp3d/>
      </dgm:spPr>
      <dgm:t>
        <a:bodyPr>
          <a:flatTx/>
        </a:bodyPr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Lack of investment in infrastructure</a:t>
          </a:r>
        </a:p>
      </dgm:t>
    </dgm:pt>
    <dgm:pt modelId="{90EEEA2C-2223-4B83-A0D0-8ACF5589659C}" type="parTrans" cxnId="{ED3FD840-EE10-441A-AEB4-A01614C0AC44}">
      <dgm:prSet/>
      <dgm:spPr/>
      <dgm:t>
        <a:bodyPr/>
        <a:lstStyle/>
        <a:p>
          <a:endParaRPr lang="en-US"/>
        </a:p>
      </dgm:t>
    </dgm:pt>
    <dgm:pt modelId="{3C2DC8E0-2509-44A7-ABAC-7F889C9DDC63}" type="sibTrans" cxnId="{ED3FD840-EE10-441A-AEB4-A01614C0AC44}">
      <dgm:prSet/>
      <dgm:spPr/>
      <dgm:t>
        <a:bodyPr/>
        <a:lstStyle/>
        <a:p>
          <a:endParaRPr lang="en-US"/>
        </a:p>
      </dgm:t>
    </dgm:pt>
    <dgm:pt modelId="{D1D1FBBD-C578-43C5-99DA-528E16039EB7}">
      <dgm:prSet phldrT="[Text]"/>
      <dgm:spPr>
        <a:sp3d/>
      </dgm:spPr>
      <dgm:t>
        <a:bodyPr>
          <a:flatTx/>
        </a:bodyPr>
        <a:lstStyle/>
        <a:p>
          <a:endParaRPr lang="en-US" dirty="0">
            <a:solidFill>
              <a:schemeClr val="bg1"/>
            </a:solidFill>
          </a:endParaRPr>
        </a:p>
      </dgm:t>
    </dgm:pt>
    <dgm:pt modelId="{29211029-4E57-474F-98E2-34AE58BE40E2}" type="parTrans" cxnId="{7071D15F-5304-40D8-97F4-EC75678D02CF}">
      <dgm:prSet/>
      <dgm:spPr/>
      <dgm:t>
        <a:bodyPr/>
        <a:lstStyle/>
        <a:p>
          <a:endParaRPr lang="en-US"/>
        </a:p>
      </dgm:t>
    </dgm:pt>
    <dgm:pt modelId="{A14CED3B-3D3A-464A-A6F7-2A20AA474CFD}" type="sibTrans" cxnId="{7071D15F-5304-40D8-97F4-EC75678D02CF}">
      <dgm:prSet/>
      <dgm:spPr/>
      <dgm:t>
        <a:bodyPr/>
        <a:lstStyle/>
        <a:p>
          <a:endParaRPr lang="en-US"/>
        </a:p>
      </dgm:t>
    </dgm:pt>
    <dgm:pt modelId="{CCBD204E-E913-46A5-BE7C-9BFDBBDA878F}" type="pres">
      <dgm:prSet presAssocID="{1B8BBD4F-71A8-4A60-BE54-0F3A105537D1}" presName="rootnode" presStyleCnt="0">
        <dgm:presLayoutVars>
          <dgm:chMax/>
          <dgm:chPref/>
          <dgm:dir/>
          <dgm:animLvl val="lvl"/>
        </dgm:presLayoutVars>
      </dgm:prSet>
      <dgm:spPr/>
    </dgm:pt>
    <dgm:pt modelId="{E0893F0D-5A1B-4FE4-9C4B-003EE21A456B}" type="pres">
      <dgm:prSet presAssocID="{4E841FB3-2F79-4E4A-8D9E-400AD14913CD}" presName="composite" presStyleCnt="0"/>
      <dgm:spPr>
        <a:sp3d/>
      </dgm:spPr>
    </dgm:pt>
    <dgm:pt modelId="{0C0D4269-09C4-4DC2-A0BB-955366702DAC}" type="pres">
      <dgm:prSet presAssocID="{4E841FB3-2F79-4E4A-8D9E-400AD14913CD}" presName="bentUpArrow1" presStyleLbl="alignImgPlace1" presStyleIdx="0" presStyleCnt="2"/>
      <dgm:spPr>
        <a:sp3d/>
      </dgm:spPr>
    </dgm:pt>
    <dgm:pt modelId="{1E471F22-AE08-4B16-A5D0-C38CDA21CF45}" type="pres">
      <dgm:prSet presAssocID="{4E841FB3-2F79-4E4A-8D9E-400AD14913C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7FD8A19-F304-42F3-8CC3-B63E9E01BE98}" type="pres">
      <dgm:prSet presAssocID="{4E841FB3-2F79-4E4A-8D9E-400AD14913CD}" presName="ChildText" presStyleLbl="revTx" presStyleIdx="0" presStyleCnt="2">
        <dgm:presLayoutVars>
          <dgm:chMax val="0"/>
          <dgm:chPref val="0"/>
          <dgm:bulletEnabled val="1"/>
        </dgm:presLayoutVars>
      </dgm:prSet>
      <dgm:spPr>
        <a:sp3d/>
      </dgm:spPr>
    </dgm:pt>
    <dgm:pt modelId="{3F93B95C-7AFB-4C25-A477-0FE63AD0710F}" type="pres">
      <dgm:prSet presAssocID="{A9002992-EC57-415D-A31D-59DE4A6DEB6C}" presName="sibTrans" presStyleCnt="0"/>
      <dgm:spPr>
        <a:sp3d/>
      </dgm:spPr>
    </dgm:pt>
    <dgm:pt modelId="{D1879F78-00F7-43BE-B8B6-FC3F5B8B6E47}" type="pres">
      <dgm:prSet presAssocID="{E2C41D80-4DA8-4F38-9200-EAE9AEA1688E}" presName="composite" presStyleCnt="0"/>
      <dgm:spPr>
        <a:sp3d/>
      </dgm:spPr>
    </dgm:pt>
    <dgm:pt modelId="{7405A429-A455-4F3B-A3C5-1198895B1CDB}" type="pres">
      <dgm:prSet presAssocID="{E2C41D80-4DA8-4F38-9200-EAE9AEA1688E}" presName="bentUpArrow1" presStyleLbl="alignImgPlace1" presStyleIdx="1" presStyleCnt="2"/>
      <dgm:spPr>
        <a:sp3d/>
      </dgm:spPr>
    </dgm:pt>
    <dgm:pt modelId="{AE379A54-B652-4807-A7F9-A38FCDB26747}" type="pres">
      <dgm:prSet presAssocID="{E2C41D80-4DA8-4F38-9200-EAE9AEA1688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20D3EBB-F8A5-4772-BA3F-59D828A6B603}" type="pres">
      <dgm:prSet presAssocID="{E2C41D80-4DA8-4F38-9200-EAE9AEA1688E}" presName="ChildText" presStyleLbl="revTx" presStyleIdx="1" presStyleCnt="2">
        <dgm:presLayoutVars>
          <dgm:chMax val="0"/>
          <dgm:chPref val="0"/>
          <dgm:bulletEnabled val="1"/>
        </dgm:presLayoutVars>
      </dgm:prSet>
      <dgm:spPr>
        <a:sp3d/>
      </dgm:spPr>
    </dgm:pt>
    <dgm:pt modelId="{33F268C3-A794-4D2B-9FA4-2939F6917CA9}" type="pres">
      <dgm:prSet presAssocID="{3C2DC8E0-2509-44A7-ABAC-7F889C9DDC63}" presName="sibTrans" presStyleCnt="0"/>
      <dgm:spPr>
        <a:sp3d/>
      </dgm:spPr>
    </dgm:pt>
    <dgm:pt modelId="{E9BBF182-FCC2-48FE-99A2-F5AE683FC228}" type="pres">
      <dgm:prSet presAssocID="{D1D1FBBD-C578-43C5-99DA-528E16039EB7}" presName="composite" presStyleCnt="0"/>
      <dgm:spPr>
        <a:sp3d/>
      </dgm:spPr>
    </dgm:pt>
    <dgm:pt modelId="{E03996A1-DD1B-4A22-8BDC-CA6D7D910ED4}" type="pres">
      <dgm:prSet presAssocID="{D1D1FBBD-C578-43C5-99DA-528E16039EB7}" presName="ParentText" presStyleLbl="node1" presStyleIdx="2" presStyleCnt="3" custScaleX="186931">
        <dgm:presLayoutVars>
          <dgm:chMax val="1"/>
          <dgm:chPref val="1"/>
          <dgm:bulletEnabled val="1"/>
        </dgm:presLayoutVars>
      </dgm:prSet>
      <dgm:spPr/>
    </dgm:pt>
  </dgm:ptLst>
  <dgm:cxnLst>
    <dgm:cxn modelId="{E874B704-C7AC-46F0-BCBD-48E69658CD2C}" type="presOf" srcId="{D1D1FBBD-C578-43C5-99DA-528E16039EB7}" destId="{E03996A1-DD1B-4A22-8BDC-CA6D7D910ED4}" srcOrd="0" destOrd="0" presId="urn:microsoft.com/office/officeart/2005/8/layout/StepDownProcess"/>
    <dgm:cxn modelId="{E8F8C81C-28B8-4F7C-9E65-1162E4EECF9E}" type="presOf" srcId="{4E841FB3-2F79-4E4A-8D9E-400AD14913CD}" destId="{1E471F22-AE08-4B16-A5D0-C38CDA21CF45}" srcOrd="0" destOrd="0" presId="urn:microsoft.com/office/officeart/2005/8/layout/StepDownProcess"/>
    <dgm:cxn modelId="{ED3FD840-EE10-441A-AEB4-A01614C0AC44}" srcId="{1B8BBD4F-71A8-4A60-BE54-0F3A105537D1}" destId="{E2C41D80-4DA8-4F38-9200-EAE9AEA1688E}" srcOrd="1" destOrd="0" parTransId="{90EEEA2C-2223-4B83-A0D0-8ACF5589659C}" sibTransId="{3C2DC8E0-2509-44A7-ABAC-7F889C9DDC63}"/>
    <dgm:cxn modelId="{7071D15F-5304-40D8-97F4-EC75678D02CF}" srcId="{1B8BBD4F-71A8-4A60-BE54-0F3A105537D1}" destId="{D1D1FBBD-C578-43C5-99DA-528E16039EB7}" srcOrd="2" destOrd="0" parTransId="{29211029-4E57-474F-98E2-34AE58BE40E2}" sibTransId="{A14CED3B-3D3A-464A-A6F7-2A20AA474CFD}"/>
    <dgm:cxn modelId="{55750967-EF75-434E-9F53-7E093F60C98E}" type="presOf" srcId="{E2C41D80-4DA8-4F38-9200-EAE9AEA1688E}" destId="{AE379A54-B652-4807-A7F9-A38FCDB26747}" srcOrd="0" destOrd="0" presId="urn:microsoft.com/office/officeart/2005/8/layout/StepDownProcess"/>
    <dgm:cxn modelId="{51210D68-F82F-4274-8F15-6B62C5E260E9}" type="presOf" srcId="{1B8BBD4F-71A8-4A60-BE54-0F3A105537D1}" destId="{CCBD204E-E913-46A5-BE7C-9BFDBBDA878F}" srcOrd="0" destOrd="0" presId="urn:microsoft.com/office/officeart/2005/8/layout/StepDownProcess"/>
    <dgm:cxn modelId="{F8196BDD-0FAB-4C2C-AA11-5ACE1ECA45DD}" srcId="{1B8BBD4F-71A8-4A60-BE54-0F3A105537D1}" destId="{4E841FB3-2F79-4E4A-8D9E-400AD14913CD}" srcOrd="0" destOrd="0" parTransId="{981E9889-7345-44AD-8129-4EAF04AF7210}" sibTransId="{A9002992-EC57-415D-A31D-59DE4A6DEB6C}"/>
    <dgm:cxn modelId="{3EDBD802-47B2-47B3-8B4D-61C978DBBA3F}" type="presParOf" srcId="{CCBD204E-E913-46A5-BE7C-9BFDBBDA878F}" destId="{E0893F0D-5A1B-4FE4-9C4B-003EE21A456B}" srcOrd="0" destOrd="0" presId="urn:microsoft.com/office/officeart/2005/8/layout/StepDownProcess"/>
    <dgm:cxn modelId="{183551DB-BDE8-4E98-A041-CE3020C53869}" type="presParOf" srcId="{E0893F0D-5A1B-4FE4-9C4B-003EE21A456B}" destId="{0C0D4269-09C4-4DC2-A0BB-955366702DAC}" srcOrd="0" destOrd="0" presId="urn:microsoft.com/office/officeart/2005/8/layout/StepDownProcess"/>
    <dgm:cxn modelId="{EC91C3BF-AE79-42F2-8ADC-3299B16D04C1}" type="presParOf" srcId="{E0893F0D-5A1B-4FE4-9C4B-003EE21A456B}" destId="{1E471F22-AE08-4B16-A5D0-C38CDA21CF45}" srcOrd="1" destOrd="0" presId="urn:microsoft.com/office/officeart/2005/8/layout/StepDownProcess"/>
    <dgm:cxn modelId="{565E24C3-19CE-4E10-A474-118DD380072D}" type="presParOf" srcId="{E0893F0D-5A1B-4FE4-9C4B-003EE21A456B}" destId="{B7FD8A19-F304-42F3-8CC3-B63E9E01BE98}" srcOrd="2" destOrd="0" presId="urn:microsoft.com/office/officeart/2005/8/layout/StepDownProcess"/>
    <dgm:cxn modelId="{EE7FCFBA-3A16-40A3-A9DD-8D06353289B1}" type="presParOf" srcId="{CCBD204E-E913-46A5-BE7C-9BFDBBDA878F}" destId="{3F93B95C-7AFB-4C25-A477-0FE63AD0710F}" srcOrd="1" destOrd="0" presId="urn:microsoft.com/office/officeart/2005/8/layout/StepDownProcess"/>
    <dgm:cxn modelId="{195F4C1A-2792-4353-945D-46FB8C9961B8}" type="presParOf" srcId="{CCBD204E-E913-46A5-BE7C-9BFDBBDA878F}" destId="{D1879F78-00F7-43BE-B8B6-FC3F5B8B6E47}" srcOrd="2" destOrd="0" presId="urn:microsoft.com/office/officeart/2005/8/layout/StepDownProcess"/>
    <dgm:cxn modelId="{BE587998-7DE9-469F-898A-953A6898E841}" type="presParOf" srcId="{D1879F78-00F7-43BE-B8B6-FC3F5B8B6E47}" destId="{7405A429-A455-4F3B-A3C5-1198895B1CDB}" srcOrd="0" destOrd="0" presId="urn:microsoft.com/office/officeart/2005/8/layout/StepDownProcess"/>
    <dgm:cxn modelId="{A791DB1F-4733-4D7B-9E91-7E5C7F6816E8}" type="presParOf" srcId="{D1879F78-00F7-43BE-B8B6-FC3F5B8B6E47}" destId="{AE379A54-B652-4807-A7F9-A38FCDB26747}" srcOrd="1" destOrd="0" presId="urn:microsoft.com/office/officeart/2005/8/layout/StepDownProcess"/>
    <dgm:cxn modelId="{F654B26E-3609-48D1-AA5C-BA720309FB1C}" type="presParOf" srcId="{D1879F78-00F7-43BE-B8B6-FC3F5B8B6E47}" destId="{B20D3EBB-F8A5-4772-BA3F-59D828A6B603}" srcOrd="2" destOrd="0" presId="urn:microsoft.com/office/officeart/2005/8/layout/StepDownProcess"/>
    <dgm:cxn modelId="{015706F8-E378-496B-AE75-C29BAB2C802A}" type="presParOf" srcId="{CCBD204E-E913-46A5-BE7C-9BFDBBDA878F}" destId="{33F268C3-A794-4D2B-9FA4-2939F6917CA9}" srcOrd="3" destOrd="0" presId="urn:microsoft.com/office/officeart/2005/8/layout/StepDownProcess"/>
    <dgm:cxn modelId="{609A2C77-692E-4CFC-BA7E-24AD07D5109C}" type="presParOf" srcId="{CCBD204E-E913-46A5-BE7C-9BFDBBDA878F}" destId="{E9BBF182-FCC2-48FE-99A2-F5AE683FC228}" srcOrd="4" destOrd="0" presId="urn:microsoft.com/office/officeart/2005/8/layout/StepDownProcess"/>
    <dgm:cxn modelId="{0A5026CD-9F7B-4675-B516-80297C899E0B}" type="presParOf" srcId="{E9BBF182-FCC2-48FE-99A2-F5AE683FC228}" destId="{E03996A1-DD1B-4A22-8BDC-CA6D7D910ED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BBD4F-71A8-4A60-BE54-0F3A105537D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E841FB3-2F79-4E4A-8D9E-400AD14913CD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Decreased revenue &amp; financial issues</a:t>
          </a:r>
        </a:p>
      </dgm:t>
    </dgm:pt>
    <dgm:pt modelId="{981E9889-7345-44AD-8129-4EAF04AF7210}" type="parTrans" cxnId="{F8196BDD-0FAB-4C2C-AA11-5ACE1ECA45DD}">
      <dgm:prSet/>
      <dgm:spPr/>
      <dgm:t>
        <a:bodyPr/>
        <a:lstStyle/>
        <a:p>
          <a:endParaRPr lang="en-US"/>
        </a:p>
      </dgm:t>
    </dgm:pt>
    <dgm:pt modelId="{A9002992-EC57-415D-A31D-59DE4A6DEB6C}" type="sibTrans" cxnId="{F8196BDD-0FAB-4C2C-AA11-5ACE1ECA45DD}">
      <dgm:prSet/>
      <dgm:spPr/>
      <dgm:t>
        <a:bodyPr/>
        <a:lstStyle/>
        <a:p>
          <a:endParaRPr lang="en-US"/>
        </a:p>
      </dgm:t>
    </dgm:pt>
    <dgm:pt modelId="{E2C41D80-4DA8-4F38-9200-EAE9AEA1688E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Postpone capital projects</a:t>
          </a:r>
        </a:p>
      </dgm:t>
    </dgm:pt>
    <dgm:pt modelId="{90EEEA2C-2223-4B83-A0D0-8ACF5589659C}" type="parTrans" cxnId="{ED3FD840-EE10-441A-AEB4-A01614C0AC44}">
      <dgm:prSet/>
      <dgm:spPr/>
      <dgm:t>
        <a:bodyPr/>
        <a:lstStyle/>
        <a:p>
          <a:endParaRPr lang="en-US"/>
        </a:p>
      </dgm:t>
    </dgm:pt>
    <dgm:pt modelId="{3C2DC8E0-2509-44A7-ABAC-7F889C9DDC63}" type="sibTrans" cxnId="{ED3FD840-EE10-441A-AEB4-A01614C0AC44}">
      <dgm:prSet/>
      <dgm:spPr/>
      <dgm:t>
        <a:bodyPr/>
        <a:lstStyle/>
        <a:p>
          <a:endParaRPr lang="en-US"/>
        </a:p>
      </dgm:t>
    </dgm:pt>
    <dgm:pt modelId="{D1D1FBBD-C578-43C5-99DA-528E16039EB7}">
      <dgm:prSet phldrT="[Text]" custT="1"/>
      <dgm:spPr>
        <a:solidFill>
          <a:srgbClr val="006600"/>
        </a:solidFill>
        <a:ln>
          <a:noFill/>
        </a:ln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Aging water infrastructure &amp; future resiliency</a:t>
          </a:r>
        </a:p>
      </dgm:t>
    </dgm:pt>
    <dgm:pt modelId="{29211029-4E57-474F-98E2-34AE58BE40E2}" type="parTrans" cxnId="{7071D15F-5304-40D8-97F4-EC75678D02CF}">
      <dgm:prSet/>
      <dgm:spPr/>
      <dgm:t>
        <a:bodyPr/>
        <a:lstStyle/>
        <a:p>
          <a:endParaRPr lang="en-US"/>
        </a:p>
      </dgm:t>
    </dgm:pt>
    <dgm:pt modelId="{A14CED3B-3D3A-464A-A6F7-2A20AA474CFD}" type="sibTrans" cxnId="{7071D15F-5304-40D8-97F4-EC75678D02CF}">
      <dgm:prSet/>
      <dgm:spPr/>
      <dgm:t>
        <a:bodyPr/>
        <a:lstStyle/>
        <a:p>
          <a:endParaRPr lang="en-US"/>
        </a:p>
      </dgm:t>
    </dgm:pt>
    <dgm:pt modelId="{CCBD204E-E913-46A5-BE7C-9BFDBBDA878F}" type="pres">
      <dgm:prSet presAssocID="{1B8BBD4F-71A8-4A60-BE54-0F3A105537D1}" presName="rootnode" presStyleCnt="0">
        <dgm:presLayoutVars>
          <dgm:chMax/>
          <dgm:chPref/>
          <dgm:dir/>
          <dgm:animLvl val="lvl"/>
        </dgm:presLayoutVars>
      </dgm:prSet>
      <dgm:spPr/>
    </dgm:pt>
    <dgm:pt modelId="{E0893F0D-5A1B-4FE4-9C4B-003EE21A456B}" type="pres">
      <dgm:prSet presAssocID="{4E841FB3-2F79-4E4A-8D9E-400AD14913CD}" presName="composite" presStyleCnt="0"/>
      <dgm:spPr/>
    </dgm:pt>
    <dgm:pt modelId="{0C0D4269-09C4-4DC2-A0BB-955366702DAC}" type="pres">
      <dgm:prSet presAssocID="{4E841FB3-2F79-4E4A-8D9E-400AD14913CD}" presName="bentUpArrow1" presStyleLbl="alignImgPlace1" presStyleIdx="0" presStyleCnt="2"/>
      <dgm:spPr>
        <a:solidFill>
          <a:schemeClr val="tx2">
            <a:lumMod val="40000"/>
            <a:lumOff val="60000"/>
          </a:schemeClr>
        </a:solidFill>
      </dgm:spPr>
    </dgm:pt>
    <dgm:pt modelId="{1E471F22-AE08-4B16-A5D0-C38CDA21CF45}" type="pres">
      <dgm:prSet presAssocID="{4E841FB3-2F79-4E4A-8D9E-400AD14913C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7FD8A19-F304-42F3-8CC3-B63E9E01BE98}" type="pres">
      <dgm:prSet presAssocID="{4E841FB3-2F79-4E4A-8D9E-400AD14913C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F93B95C-7AFB-4C25-A477-0FE63AD0710F}" type="pres">
      <dgm:prSet presAssocID="{A9002992-EC57-415D-A31D-59DE4A6DEB6C}" presName="sibTrans" presStyleCnt="0"/>
      <dgm:spPr/>
    </dgm:pt>
    <dgm:pt modelId="{D1879F78-00F7-43BE-B8B6-FC3F5B8B6E47}" type="pres">
      <dgm:prSet presAssocID="{E2C41D80-4DA8-4F38-9200-EAE9AEA1688E}" presName="composite" presStyleCnt="0"/>
      <dgm:spPr/>
    </dgm:pt>
    <dgm:pt modelId="{7405A429-A455-4F3B-A3C5-1198895B1CDB}" type="pres">
      <dgm:prSet presAssocID="{E2C41D80-4DA8-4F38-9200-EAE9AEA1688E}" presName="bentUpArrow1" presStyleLbl="alignImgPlace1" presStyleIdx="1" presStyleCnt="2"/>
      <dgm:spPr>
        <a:solidFill>
          <a:schemeClr val="tx2">
            <a:lumMod val="40000"/>
            <a:lumOff val="60000"/>
          </a:schemeClr>
        </a:solidFill>
      </dgm:spPr>
    </dgm:pt>
    <dgm:pt modelId="{AE379A54-B652-4807-A7F9-A38FCDB26747}" type="pres">
      <dgm:prSet presAssocID="{E2C41D80-4DA8-4F38-9200-EAE9AEA1688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20D3EBB-F8A5-4772-BA3F-59D828A6B603}" type="pres">
      <dgm:prSet presAssocID="{E2C41D80-4DA8-4F38-9200-EAE9AEA1688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3F268C3-A794-4D2B-9FA4-2939F6917CA9}" type="pres">
      <dgm:prSet presAssocID="{3C2DC8E0-2509-44A7-ABAC-7F889C9DDC63}" presName="sibTrans" presStyleCnt="0"/>
      <dgm:spPr/>
    </dgm:pt>
    <dgm:pt modelId="{E9BBF182-FCC2-48FE-99A2-F5AE683FC228}" type="pres">
      <dgm:prSet presAssocID="{D1D1FBBD-C578-43C5-99DA-528E16039EB7}" presName="composite" presStyleCnt="0"/>
      <dgm:spPr/>
    </dgm:pt>
    <dgm:pt modelId="{E03996A1-DD1B-4A22-8BDC-CA6D7D910ED4}" type="pres">
      <dgm:prSet presAssocID="{D1D1FBBD-C578-43C5-99DA-528E16039EB7}" presName="ParentText" presStyleLbl="node1" presStyleIdx="2" presStyleCnt="3" custScaleX="186931">
        <dgm:presLayoutVars>
          <dgm:chMax val="1"/>
          <dgm:chPref val="1"/>
          <dgm:bulletEnabled val="1"/>
        </dgm:presLayoutVars>
      </dgm:prSet>
      <dgm:spPr/>
    </dgm:pt>
  </dgm:ptLst>
  <dgm:cxnLst>
    <dgm:cxn modelId="{E874B704-C7AC-46F0-BCBD-48E69658CD2C}" type="presOf" srcId="{D1D1FBBD-C578-43C5-99DA-528E16039EB7}" destId="{E03996A1-DD1B-4A22-8BDC-CA6D7D910ED4}" srcOrd="0" destOrd="0" presId="urn:microsoft.com/office/officeart/2005/8/layout/StepDownProcess"/>
    <dgm:cxn modelId="{E8F8C81C-28B8-4F7C-9E65-1162E4EECF9E}" type="presOf" srcId="{4E841FB3-2F79-4E4A-8D9E-400AD14913CD}" destId="{1E471F22-AE08-4B16-A5D0-C38CDA21CF45}" srcOrd="0" destOrd="0" presId="urn:microsoft.com/office/officeart/2005/8/layout/StepDownProcess"/>
    <dgm:cxn modelId="{ED3FD840-EE10-441A-AEB4-A01614C0AC44}" srcId="{1B8BBD4F-71A8-4A60-BE54-0F3A105537D1}" destId="{E2C41D80-4DA8-4F38-9200-EAE9AEA1688E}" srcOrd="1" destOrd="0" parTransId="{90EEEA2C-2223-4B83-A0D0-8ACF5589659C}" sibTransId="{3C2DC8E0-2509-44A7-ABAC-7F889C9DDC63}"/>
    <dgm:cxn modelId="{7071D15F-5304-40D8-97F4-EC75678D02CF}" srcId="{1B8BBD4F-71A8-4A60-BE54-0F3A105537D1}" destId="{D1D1FBBD-C578-43C5-99DA-528E16039EB7}" srcOrd="2" destOrd="0" parTransId="{29211029-4E57-474F-98E2-34AE58BE40E2}" sibTransId="{A14CED3B-3D3A-464A-A6F7-2A20AA474CFD}"/>
    <dgm:cxn modelId="{55750967-EF75-434E-9F53-7E093F60C98E}" type="presOf" srcId="{E2C41D80-4DA8-4F38-9200-EAE9AEA1688E}" destId="{AE379A54-B652-4807-A7F9-A38FCDB26747}" srcOrd="0" destOrd="0" presId="urn:microsoft.com/office/officeart/2005/8/layout/StepDownProcess"/>
    <dgm:cxn modelId="{51210D68-F82F-4274-8F15-6B62C5E260E9}" type="presOf" srcId="{1B8BBD4F-71A8-4A60-BE54-0F3A105537D1}" destId="{CCBD204E-E913-46A5-BE7C-9BFDBBDA878F}" srcOrd="0" destOrd="0" presId="urn:microsoft.com/office/officeart/2005/8/layout/StepDownProcess"/>
    <dgm:cxn modelId="{F8196BDD-0FAB-4C2C-AA11-5ACE1ECA45DD}" srcId="{1B8BBD4F-71A8-4A60-BE54-0F3A105537D1}" destId="{4E841FB3-2F79-4E4A-8D9E-400AD14913CD}" srcOrd="0" destOrd="0" parTransId="{981E9889-7345-44AD-8129-4EAF04AF7210}" sibTransId="{A9002992-EC57-415D-A31D-59DE4A6DEB6C}"/>
    <dgm:cxn modelId="{3EDBD802-47B2-47B3-8B4D-61C978DBBA3F}" type="presParOf" srcId="{CCBD204E-E913-46A5-BE7C-9BFDBBDA878F}" destId="{E0893F0D-5A1B-4FE4-9C4B-003EE21A456B}" srcOrd="0" destOrd="0" presId="urn:microsoft.com/office/officeart/2005/8/layout/StepDownProcess"/>
    <dgm:cxn modelId="{183551DB-BDE8-4E98-A041-CE3020C53869}" type="presParOf" srcId="{E0893F0D-5A1B-4FE4-9C4B-003EE21A456B}" destId="{0C0D4269-09C4-4DC2-A0BB-955366702DAC}" srcOrd="0" destOrd="0" presId="urn:microsoft.com/office/officeart/2005/8/layout/StepDownProcess"/>
    <dgm:cxn modelId="{EC91C3BF-AE79-42F2-8ADC-3299B16D04C1}" type="presParOf" srcId="{E0893F0D-5A1B-4FE4-9C4B-003EE21A456B}" destId="{1E471F22-AE08-4B16-A5D0-C38CDA21CF45}" srcOrd="1" destOrd="0" presId="urn:microsoft.com/office/officeart/2005/8/layout/StepDownProcess"/>
    <dgm:cxn modelId="{565E24C3-19CE-4E10-A474-118DD380072D}" type="presParOf" srcId="{E0893F0D-5A1B-4FE4-9C4B-003EE21A456B}" destId="{B7FD8A19-F304-42F3-8CC3-B63E9E01BE98}" srcOrd="2" destOrd="0" presId="urn:microsoft.com/office/officeart/2005/8/layout/StepDownProcess"/>
    <dgm:cxn modelId="{EE7FCFBA-3A16-40A3-A9DD-8D06353289B1}" type="presParOf" srcId="{CCBD204E-E913-46A5-BE7C-9BFDBBDA878F}" destId="{3F93B95C-7AFB-4C25-A477-0FE63AD0710F}" srcOrd="1" destOrd="0" presId="urn:microsoft.com/office/officeart/2005/8/layout/StepDownProcess"/>
    <dgm:cxn modelId="{195F4C1A-2792-4353-945D-46FB8C9961B8}" type="presParOf" srcId="{CCBD204E-E913-46A5-BE7C-9BFDBBDA878F}" destId="{D1879F78-00F7-43BE-B8B6-FC3F5B8B6E47}" srcOrd="2" destOrd="0" presId="urn:microsoft.com/office/officeart/2005/8/layout/StepDownProcess"/>
    <dgm:cxn modelId="{BE587998-7DE9-469F-898A-953A6898E841}" type="presParOf" srcId="{D1879F78-00F7-43BE-B8B6-FC3F5B8B6E47}" destId="{7405A429-A455-4F3B-A3C5-1198895B1CDB}" srcOrd="0" destOrd="0" presId="urn:microsoft.com/office/officeart/2005/8/layout/StepDownProcess"/>
    <dgm:cxn modelId="{A791DB1F-4733-4D7B-9E91-7E5C7F6816E8}" type="presParOf" srcId="{D1879F78-00F7-43BE-B8B6-FC3F5B8B6E47}" destId="{AE379A54-B652-4807-A7F9-A38FCDB26747}" srcOrd="1" destOrd="0" presId="urn:microsoft.com/office/officeart/2005/8/layout/StepDownProcess"/>
    <dgm:cxn modelId="{F654B26E-3609-48D1-AA5C-BA720309FB1C}" type="presParOf" srcId="{D1879F78-00F7-43BE-B8B6-FC3F5B8B6E47}" destId="{B20D3EBB-F8A5-4772-BA3F-59D828A6B603}" srcOrd="2" destOrd="0" presId="urn:microsoft.com/office/officeart/2005/8/layout/StepDownProcess"/>
    <dgm:cxn modelId="{015706F8-E378-496B-AE75-C29BAB2C802A}" type="presParOf" srcId="{CCBD204E-E913-46A5-BE7C-9BFDBBDA878F}" destId="{33F268C3-A794-4D2B-9FA4-2939F6917CA9}" srcOrd="3" destOrd="0" presId="urn:microsoft.com/office/officeart/2005/8/layout/StepDownProcess"/>
    <dgm:cxn modelId="{609A2C77-692E-4CFC-BA7E-24AD07D5109C}" type="presParOf" srcId="{CCBD204E-E913-46A5-BE7C-9BFDBBDA878F}" destId="{E9BBF182-FCC2-48FE-99A2-F5AE683FC228}" srcOrd="4" destOrd="0" presId="urn:microsoft.com/office/officeart/2005/8/layout/StepDownProcess"/>
    <dgm:cxn modelId="{0A5026CD-9F7B-4675-B516-80297C899E0B}" type="presParOf" srcId="{E9BBF182-FCC2-48FE-99A2-F5AE683FC228}" destId="{E03996A1-DD1B-4A22-8BDC-CA6D7D910ED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D4269-09C4-4DC2-A0BB-955366702DAC}">
      <dsp:nvSpPr>
        <dsp:cNvPr id="0" name=""/>
        <dsp:cNvSpPr/>
      </dsp:nvSpPr>
      <dsp:spPr>
        <a:xfrm rot="5400000">
          <a:off x="197633" y="962979"/>
          <a:ext cx="733922" cy="8355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71F22-AE08-4B16-A5D0-C38CDA21CF45}">
      <dsp:nvSpPr>
        <dsp:cNvPr id="0" name=""/>
        <dsp:cNvSpPr/>
      </dsp:nvSpPr>
      <dsp:spPr>
        <a:xfrm>
          <a:off x="3188" y="149410"/>
          <a:ext cx="1235494" cy="864805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  <a:scene3d>
          <a:camera prst="obliqueBottomRigh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flatTx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Decrease in federal infrastructure funding</a:t>
          </a:r>
        </a:p>
      </dsp:txBody>
      <dsp:txXfrm>
        <a:off x="45412" y="191634"/>
        <a:ext cx="1151046" cy="780357"/>
      </dsp:txXfrm>
    </dsp:sp>
    <dsp:sp modelId="{B7FD8A19-F304-42F3-8CC3-B63E9E01BE98}">
      <dsp:nvSpPr>
        <dsp:cNvPr id="0" name=""/>
        <dsp:cNvSpPr/>
      </dsp:nvSpPr>
      <dsp:spPr>
        <a:xfrm>
          <a:off x="1238682" y="231889"/>
          <a:ext cx="898580" cy="698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5A429-A455-4F3B-A3C5-1198895B1CDB}">
      <dsp:nvSpPr>
        <dsp:cNvPr id="0" name=""/>
        <dsp:cNvSpPr/>
      </dsp:nvSpPr>
      <dsp:spPr>
        <a:xfrm rot="5400000">
          <a:off x="1221989" y="1934441"/>
          <a:ext cx="733922" cy="8355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79A54-B652-4807-A7F9-A38FCDB26747}">
      <dsp:nvSpPr>
        <dsp:cNvPr id="0" name=""/>
        <dsp:cNvSpPr/>
      </dsp:nvSpPr>
      <dsp:spPr>
        <a:xfrm>
          <a:off x="1027544" y="1120873"/>
          <a:ext cx="1235494" cy="864805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noFill/>
          <a:prstDash val="solid"/>
        </a:ln>
        <a:effectLst/>
        <a:scene3d>
          <a:camera prst="obliqueBottomRigh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flatTx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Lack of investment in infrastructure</a:t>
          </a:r>
        </a:p>
      </dsp:txBody>
      <dsp:txXfrm>
        <a:off x="1069768" y="1163097"/>
        <a:ext cx="1151046" cy="780357"/>
      </dsp:txXfrm>
    </dsp:sp>
    <dsp:sp modelId="{B20D3EBB-F8A5-4772-BA3F-59D828A6B603}">
      <dsp:nvSpPr>
        <dsp:cNvPr id="0" name=""/>
        <dsp:cNvSpPr/>
      </dsp:nvSpPr>
      <dsp:spPr>
        <a:xfrm>
          <a:off x="2263038" y="1203352"/>
          <a:ext cx="898580" cy="698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996A1-DD1B-4A22-8BDC-CA6D7D910ED4}">
      <dsp:nvSpPr>
        <dsp:cNvPr id="0" name=""/>
        <dsp:cNvSpPr/>
      </dsp:nvSpPr>
      <dsp:spPr>
        <a:xfrm>
          <a:off x="2051900" y="2092335"/>
          <a:ext cx="2309521" cy="864805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BottomRight">
            <a:rot lat="0" lon="10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flatTx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chemeClr val="bg1"/>
            </a:solidFill>
          </a:endParaRPr>
        </a:p>
      </dsp:txBody>
      <dsp:txXfrm>
        <a:off x="2094124" y="2134559"/>
        <a:ext cx="2225073" cy="780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D4269-09C4-4DC2-A0BB-955366702DAC}">
      <dsp:nvSpPr>
        <dsp:cNvPr id="0" name=""/>
        <dsp:cNvSpPr/>
      </dsp:nvSpPr>
      <dsp:spPr>
        <a:xfrm rot="5400000">
          <a:off x="197633" y="962979"/>
          <a:ext cx="733922" cy="8355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71F22-AE08-4B16-A5D0-C38CDA21CF45}">
      <dsp:nvSpPr>
        <dsp:cNvPr id="0" name=""/>
        <dsp:cNvSpPr/>
      </dsp:nvSpPr>
      <dsp:spPr>
        <a:xfrm>
          <a:off x="3188" y="149410"/>
          <a:ext cx="1235494" cy="864805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Decreased revenue &amp; financial issues</a:t>
          </a:r>
        </a:p>
      </dsp:txBody>
      <dsp:txXfrm>
        <a:off x="45412" y="191634"/>
        <a:ext cx="1151046" cy="780357"/>
      </dsp:txXfrm>
    </dsp:sp>
    <dsp:sp modelId="{B7FD8A19-F304-42F3-8CC3-B63E9E01BE98}">
      <dsp:nvSpPr>
        <dsp:cNvPr id="0" name=""/>
        <dsp:cNvSpPr/>
      </dsp:nvSpPr>
      <dsp:spPr>
        <a:xfrm>
          <a:off x="1238682" y="231889"/>
          <a:ext cx="898580" cy="698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5A429-A455-4F3B-A3C5-1198895B1CDB}">
      <dsp:nvSpPr>
        <dsp:cNvPr id="0" name=""/>
        <dsp:cNvSpPr/>
      </dsp:nvSpPr>
      <dsp:spPr>
        <a:xfrm rot="5400000">
          <a:off x="1221989" y="1934441"/>
          <a:ext cx="733922" cy="8355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79A54-B652-4807-A7F9-A38FCDB26747}">
      <dsp:nvSpPr>
        <dsp:cNvPr id="0" name=""/>
        <dsp:cNvSpPr/>
      </dsp:nvSpPr>
      <dsp:spPr>
        <a:xfrm>
          <a:off x="1027544" y="1120873"/>
          <a:ext cx="1235494" cy="864805"/>
        </a:xfrm>
        <a:prstGeom prst="roundRect">
          <a:avLst>
            <a:gd name="adj" fmla="val 166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Postpone capital projects</a:t>
          </a:r>
        </a:p>
      </dsp:txBody>
      <dsp:txXfrm>
        <a:off x="1069768" y="1163097"/>
        <a:ext cx="1151046" cy="780357"/>
      </dsp:txXfrm>
    </dsp:sp>
    <dsp:sp modelId="{B20D3EBB-F8A5-4772-BA3F-59D828A6B603}">
      <dsp:nvSpPr>
        <dsp:cNvPr id="0" name=""/>
        <dsp:cNvSpPr/>
      </dsp:nvSpPr>
      <dsp:spPr>
        <a:xfrm>
          <a:off x="2263038" y="1203352"/>
          <a:ext cx="898580" cy="698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996A1-DD1B-4A22-8BDC-CA6D7D910ED4}">
      <dsp:nvSpPr>
        <dsp:cNvPr id="0" name=""/>
        <dsp:cNvSpPr/>
      </dsp:nvSpPr>
      <dsp:spPr>
        <a:xfrm>
          <a:off x="2051900" y="2092335"/>
          <a:ext cx="2309521" cy="864805"/>
        </a:xfrm>
        <a:prstGeom prst="roundRect">
          <a:avLst>
            <a:gd name="adj" fmla="val 16670"/>
          </a:avLst>
        </a:prstGeom>
        <a:solidFill>
          <a:srgbClr val="00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Aging water infrastructure &amp; future resiliency</a:t>
          </a:r>
        </a:p>
      </dsp:txBody>
      <dsp:txXfrm>
        <a:off x="2094124" y="2134559"/>
        <a:ext cx="2225073" cy="780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5/18/2021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908f109d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" name="Google Shape;35;g908f109dc8_0_2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g908f109dc8_0_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3981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3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1ef8ce8b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g91ef8ce8b9_0_54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91ef8ce8b9_0_5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77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1ef8ce8b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g91ef8ce8b9_0_54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91ef8ce8b9_0_5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018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1ef8ce8b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g91ef8ce8b9_0_54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91ef8ce8b9_0_5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44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1ef8ce8b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g91ef8ce8b9_0_4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91ef8ce8b9_0_4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659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ef8ce8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91ef8ce8b9_0_40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91ef8ce8b9_0_4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892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ef8ce8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91ef8ce8b9_0_40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91ef8ce8b9_0_4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963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08f109dc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g908f109dc8_0_3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908f109dc8_0_3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831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1ef8ce8b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91ef8ce8b9_0_3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91ef8ce8b9_0_33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623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0170082b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90170082b0_0_3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90170082b0_0_3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29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058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59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ef8ce8b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91ef8ce8b9_0_19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91ef8ce8b9_0_19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170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580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itchFamily="34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1065510-C5A3-4E78-93CF-68F4AD602CB4}" type="slidenum">
              <a:rPr lang="en-US" altLang="en-US" sz="1300"/>
              <a:pPr/>
              <a:t>23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01281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458670c2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g5458670c2a_0_21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5458670c2a_0_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2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458670c2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g5458670c2a_0_21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5458670c2a_0_21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93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8f109dc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908f109dc8_0_4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908f109dc8_0_45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13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08f109dc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g908f109dc8_0_8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908f109dc8_0_8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65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08f109dc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g908f109dc8_0_8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908f109dc8_0_8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08f109dc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g908f109dc8_0_8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908f109dc8_0_86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93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1ef8ce8b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7025" y="700088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91ef8ce8b9_0_19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91ef8ce8b9_0_19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60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DF16A-EF0C-40FA-BC0F-FA218DD4E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AFC684-C1F4-463E-BA78-86C232862B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5FD97A-83B5-4CF7-93FA-DD17FACFD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AFC684-C1F4-463E-BA78-86C232862B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A7BCF-6212-412E-8D72-881268B76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AFC684-C1F4-463E-BA78-86C232862B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0C02-A780-4214-874F-44DB0CF6C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AFC684-C1F4-463E-BA78-86C232862B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1511CE-0F13-4F12-AE8E-9D7836173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AFC684-C1F4-463E-BA78-86C232862B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49B3E-172D-430F-A4C7-3D4BDE609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AFC684-C1F4-463E-BA78-86C232862B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BF407-66E9-4863-B044-D4CB16A86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AFC684-C1F4-463E-BA78-86C232862B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8"/>
          <p:cNvCxnSpPr/>
          <p:nvPr/>
        </p:nvCxnSpPr>
        <p:spPr>
          <a:xfrm>
            <a:off x="628650" y="3105150"/>
            <a:ext cx="5619900" cy="0"/>
          </a:xfrm>
          <a:prstGeom prst="straightConnector1">
            <a:avLst/>
          </a:prstGeom>
          <a:noFill/>
          <a:ln w="19050" cap="flat" cmpd="sng">
            <a:solidFill>
              <a:srgbClr val="BF5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8"/>
          <p:cNvSpPr txBox="1"/>
          <p:nvPr/>
        </p:nvSpPr>
        <p:spPr>
          <a:xfrm>
            <a:off x="548640" y="3790949"/>
            <a:ext cx="78867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 dirty="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Lauryn Spearing</a:t>
            </a:r>
            <a:endParaRPr dirty="0"/>
          </a:p>
          <a:p>
            <a:pPr marL="0" marR="0" lvl="0" indent="0" algn="l" rtl="0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 dirty="0">
                <a:solidFill>
                  <a:srgbClr val="BF5700"/>
                </a:solidFill>
              </a:rPr>
              <a:t>Graduate Student</a:t>
            </a:r>
            <a:r>
              <a:rPr lang="en-US" sz="1050" b="0" i="0" u="none" strike="noStrike" cap="none" dirty="0">
                <a:solidFill>
                  <a:srgbClr val="BF5700"/>
                </a:solidFill>
                <a:latin typeface="Arial"/>
                <a:ea typeface="Arial"/>
                <a:cs typeface="Arial"/>
                <a:sym typeface="Arial"/>
              </a:rPr>
              <a:t>, The University of Texas at Austin</a:t>
            </a:r>
          </a:p>
          <a:p>
            <a:pPr marL="0" marR="0" lvl="0" indent="0" algn="l" rtl="0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endParaRPr sz="1050" dirty="0">
              <a:solidFill>
                <a:srgbClr val="BF5700"/>
              </a:solidFill>
            </a:endParaRPr>
          </a:p>
        </p:txBody>
      </p:sp>
      <p:sp>
        <p:nvSpPr>
          <p:cNvPr id="40" name="Google Shape;40;p8"/>
          <p:cNvSpPr txBox="1"/>
          <p:nvPr/>
        </p:nvSpPr>
        <p:spPr>
          <a:xfrm>
            <a:off x="548640" y="501751"/>
            <a:ext cx="78285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May 2021</a:t>
            </a:r>
            <a:endParaRPr sz="1200" b="0" i="0" u="none" strike="noStrike" cap="none" dirty="0">
              <a:solidFill>
                <a:srgbClr val="BF5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/>
          <p:nvPr/>
        </p:nvSpPr>
        <p:spPr>
          <a:xfrm>
            <a:off x="502920" y="1200150"/>
            <a:ext cx="719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4800"/>
              <a:buFont typeface="Arial Black"/>
              <a:buNone/>
            </a:pPr>
            <a:r>
              <a:rPr lang="en-US" sz="3600" b="1" dirty="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Cascading Impacts of COVID-19 on Water Infrastructure Systems</a:t>
            </a:r>
            <a:endParaRPr sz="800" dirty="0"/>
          </a:p>
        </p:txBody>
      </p:sp>
      <p:sp>
        <p:nvSpPr>
          <p:cNvPr id="42" name="Google Shape;42;p8"/>
          <p:cNvSpPr txBox="1"/>
          <p:nvPr/>
        </p:nvSpPr>
        <p:spPr>
          <a:xfrm>
            <a:off x="548640" y="3333749"/>
            <a:ext cx="788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400"/>
              <a:buFont typeface="Arial"/>
              <a:buNone/>
            </a:pPr>
            <a:r>
              <a:rPr lang="en-US" dirty="0">
                <a:solidFill>
                  <a:srgbClr val="BF5700"/>
                </a:solidFill>
              </a:rPr>
              <a:t>Texas Water Research Network Meeting</a:t>
            </a:r>
            <a:endParaRPr dirty="0"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8699" y="320040"/>
            <a:ext cx="1877396" cy="914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63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C6531F"/>
                </a:solidFill>
                <a:cs typeface="Arial" pitchFamily="34" charset="0"/>
              </a:rPr>
              <a:t>Qualitative analysis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1055659"/>
            <a:ext cx="8610600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Qualitative coding: </a:t>
            </a:r>
            <a:r>
              <a:rPr lang="en-US" sz="1600" dirty="0">
                <a:solidFill>
                  <a:schemeClr val="dk1"/>
                </a:solidFill>
              </a:rPr>
              <a:t>systematically identifying themes in qualitative data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Code: </a:t>
            </a:r>
            <a:r>
              <a:rPr lang="en-US" sz="1600" dirty="0">
                <a:solidFill>
                  <a:schemeClr val="dk1"/>
                </a:solidFill>
              </a:rPr>
              <a:t>word or short phrase that symbolically assigns a summative, essence-capturing attribute for a piece of text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(Saldana, 2013)</a:t>
            </a:r>
            <a:endParaRPr lang="en-US" sz="1050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Allows us to:</a:t>
            </a:r>
          </a:p>
          <a:p>
            <a:pPr marL="742950" lvl="1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600" b="1" dirty="0"/>
              <a:t>Abstract and understand </a:t>
            </a:r>
            <a:r>
              <a:rPr lang="en-US" sz="1600" dirty="0"/>
              <a:t>uncertain systems</a:t>
            </a:r>
          </a:p>
          <a:p>
            <a:pPr marL="742950" lvl="1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Make </a:t>
            </a:r>
            <a:r>
              <a:rPr lang="en-US" sz="1600" b="1" dirty="0"/>
              <a:t>objective </a:t>
            </a:r>
            <a:r>
              <a:rPr lang="en-US" sz="1600" dirty="0"/>
              <a:t>conclusions by aiming to remove bias</a:t>
            </a:r>
          </a:p>
          <a:p>
            <a:pPr marL="742950" lvl="1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Create</a:t>
            </a:r>
            <a:r>
              <a:rPr lang="en-US" sz="1600" b="1" dirty="0"/>
              <a:t> replicable </a:t>
            </a:r>
            <a:r>
              <a:rPr lang="en-US" sz="1600" dirty="0"/>
              <a:t>research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35482" y="3638550"/>
            <a:ext cx="3856854" cy="923228"/>
            <a:chOff x="2535482" y="3638550"/>
            <a:chExt cx="3856854" cy="9232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2317" y="3790950"/>
              <a:ext cx="790765" cy="652913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>
              <a:off x="3548645" y="4018314"/>
              <a:ext cx="348296" cy="240044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283" b="-1"/>
            <a:stretch/>
          </p:blipFill>
          <p:spPr>
            <a:xfrm>
              <a:off x="2535482" y="3638550"/>
              <a:ext cx="645642" cy="909222"/>
            </a:xfrm>
            <a:prstGeom prst="rect">
              <a:avLst/>
            </a:prstGeom>
          </p:spPr>
        </p:pic>
        <p:sp>
          <p:nvSpPr>
            <p:cNvPr id="27" name="Right Arrow 26"/>
            <p:cNvSpPr/>
            <p:nvPr/>
          </p:nvSpPr>
          <p:spPr>
            <a:xfrm>
              <a:off x="5017479" y="3997385"/>
              <a:ext cx="348296" cy="240044"/>
            </a:xfrm>
            <a:prstGeom prst="rightArrow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6253" y="3749172"/>
              <a:ext cx="796083" cy="812606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A86993-F04B-4F06-89C7-21E806DB4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1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330" r="10006"/>
          <a:stretch/>
        </p:blipFill>
        <p:spPr>
          <a:xfrm>
            <a:off x="1371600" y="971550"/>
            <a:ext cx="6507604" cy="40464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33600" y="3943350"/>
            <a:ext cx="5562600" cy="3810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Planning &amp; management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CEC845-26A6-404E-A82A-B7BDA0BE3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/>
        </p:nvSpPr>
        <p:spPr>
          <a:xfrm>
            <a:off x="121800" y="1078060"/>
            <a:ext cx="5132588" cy="300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>
              <a:lnSpc>
                <a:spcPct val="150000"/>
              </a:lnSpc>
              <a:buClr>
                <a:schemeClr val="dk1"/>
              </a:buClr>
              <a:buSzPts val="160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Challenges: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Administrative work for managers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Ensure operators were able to work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Staff morale </a:t>
            </a:r>
            <a:endParaRPr lang="en-US" sz="1400" b="1" dirty="0">
              <a:solidFill>
                <a:schemeClr val="dk1"/>
              </a:solidFill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Response:</a:t>
            </a:r>
            <a:endParaRPr sz="1600" b="1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Split staff into shifts; standby crews</a:t>
            </a:r>
            <a:endParaRPr sz="14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Operations facilities made restricted access</a:t>
            </a:r>
            <a:endParaRPr sz="14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Vehicle policies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400" y="962025"/>
            <a:ext cx="2353850" cy="360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838200" y="4055542"/>
            <a:ext cx="52506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C6531F"/>
                </a:solidFill>
              </a:rPr>
              <a:t>“We quickly realized it was a labor management administrative nightmare.”</a:t>
            </a:r>
            <a:endParaRPr sz="1800" i="1" dirty="0">
              <a:solidFill>
                <a:srgbClr val="C6531F"/>
              </a:solidFill>
            </a:endParaRPr>
          </a:p>
        </p:txBody>
      </p:sp>
      <p:sp>
        <p:nvSpPr>
          <p:cNvPr id="8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Challenges evident when managing workforce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45492-3C64-4245-B022-FDABD37FE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9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330" r="10006"/>
          <a:stretch/>
        </p:blipFill>
        <p:spPr>
          <a:xfrm>
            <a:off x="1371600" y="971550"/>
            <a:ext cx="6507604" cy="40464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71600" y="2343150"/>
            <a:ext cx="6324600" cy="76200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Planning &amp; management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09A00-189E-4779-B79D-4AEDA07E8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5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148985" y="984894"/>
            <a:ext cx="3781200" cy="308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>
              <a:lnSpc>
                <a:spcPct val="150000"/>
              </a:lnSpc>
              <a:buClr>
                <a:schemeClr val="dk1"/>
              </a:buClr>
              <a:buSzPts val="160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Challenges: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Procuring personal protective equipment (PPE)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Increased planning to ensure supply chain was reliable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Response:</a:t>
            </a:r>
            <a:endParaRPr sz="1600" b="1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Ordered extra materials</a:t>
            </a:r>
            <a:endParaRPr sz="14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Priority customer</a:t>
            </a:r>
            <a:endParaRPr sz="14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dk1"/>
                </a:solidFill>
              </a:rPr>
              <a:t>Made PPE in house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985" y="4529284"/>
            <a:ext cx="8955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C6531F"/>
                </a:solidFill>
              </a:rPr>
              <a:t>“We did order some specialty valves from Italy. Suffice to say, we haven't got them in yet.”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83" r="15083" b="7816"/>
          <a:stretch/>
        </p:blipFill>
        <p:spPr>
          <a:xfrm>
            <a:off x="4165373" y="1834160"/>
            <a:ext cx="2527146" cy="2285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1568" y="1038121"/>
            <a:ext cx="3230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Challenges with…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11053" y="1517555"/>
            <a:ext cx="194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Routine Supplies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485" r="13729" b="7707"/>
          <a:stretch/>
        </p:blipFill>
        <p:spPr>
          <a:xfrm>
            <a:off x="6576684" y="1801663"/>
            <a:ext cx="2626306" cy="2281958"/>
          </a:xfrm>
          <a:prstGeom prst="rect">
            <a:avLst/>
          </a:prstGeom>
        </p:spPr>
      </p:pic>
      <p:sp>
        <p:nvSpPr>
          <p:cNvPr id="13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Supply chain challenges &amp;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8FFF3-AA8C-3647-8AC3-6F258CCADE37}"/>
              </a:ext>
            </a:extLst>
          </p:cNvPr>
          <p:cNvSpPr txBox="1"/>
          <p:nvPr/>
        </p:nvSpPr>
        <p:spPr>
          <a:xfrm>
            <a:off x="5523276" y="3155474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A45FC-DC04-AD4C-A601-0214719B8274}"/>
              </a:ext>
            </a:extLst>
          </p:cNvPr>
          <p:cNvSpPr txBox="1"/>
          <p:nvPr/>
        </p:nvSpPr>
        <p:spPr>
          <a:xfrm>
            <a:off x="8148969" y="3048394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28E33-B938-AA43-AD86-8A0DF14A99A2}"/>
              </a:ext>
            </a:extLst>
          </p:cNvPr>
          <p:cNvSpPr txBox="1"/>
          <p:nvPr/>
        </p:nvSpPr>
        <p:spPr>
          <a:xfrm>
            <a:off x="7273965" y="2299015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7FA2E-2159-874D-A8DF-ACE427B41F91}"/>
              </a:ext>
            </a:extLst>
          </p:cNvPr>
          <p:cNvSpPr txBox="1"/>
          <p:nvPr/>
        </p:nvSpPr>
        <p:spPr>
          <a:xfrm>
            <a:off x="4952459" y="2130263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F7D33-F059-2240-9B5A-3AAED70C028B}"/>
              </a:ext>
            </a:extLst>
          </p:cNvPr>
          <p:cNvSpPr txBox="1"/>
          <p:nvPr/>
        </p:nvSpPr>
        <p:spPr>
          <a:xfrm>
            <a:off x="6897733" y="3016974"/>
            <a:ext cx="927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Unsure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D664A5-07F7-FC47-B5BD-1D04C8E5DC52}"/>
              </a:ext>
            </a:extLst>
          </p:cNvPr>
          <p:cNvSpPr txBox="1"/>
          <p:nvPr/>
        </p:nvSpPr>
        <p:spPr>
          <a:xfrm>
            <a:off x="4385347" y="2649240"/>
            <a:ext cx="927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Unsure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53645" y="1517555"/>
            <a:ext cx="1945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PPE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192F5-4DD6-4CB7-ABCB-E14B29DC8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1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/>
        </p:nvSpPr>
        <p:spPr>
          <a:xfrm>
            <a:off x="152400" y="1078810"/>
            <a:ext cx="3962890" cy="3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8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Shift from commercial/industrial to residential demand</a:t>
            </a:r>
          </a:p>
          <a:p>
            <a:pPr marL="2984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Emergent challenges dependent on </a:t>
            </a:r>
            <a:r>
              <a:rPr lang="en-US" sz="1600" b="1" dirty="0">
                <a:solidFill>
                  <a:schemeClr val="dk1"/>
                </a:solidFill>
              </a:rPr>
              <a:t>customer composition</a:t>
            </a:r>
          </a:p>
          <a:p>
            <a:pPr marL="2984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Revenue change impacted by delinquent accounts – </a:t>
            </a:r>
            <a:r>
              <a:rPr lang="en-US" sz="1600" b="1" dirty="0">
                <a:solidFill>
                  <a:schemeClr val="dk1"/>
                </a:solidFill>
              </a:rPr>
              <a:t>46%</a:t>
            </a:r>
            <a:r>
              <a:rPr lang="en-US" sz="1600" dirty="0">
                <a:solidFill>
                  <a:schemeClr val="dk1"/>
                </a:solidFill>
              </a:rPr>
              <a:t> of utilities saw an increase</a:t>
            </a:r>
          </a:p>
          <a:p>
            <a:pPr marL="342900" lvl="0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College towns similar to winter break</a:t>
            </a:r>
          </a:p>
          <a:p>
            <a:pPr marL="342900" lvl="0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Demand patterns changed</a:t>
            </a:r>
          </a:p>
        </p:txBody>
      </p:sp>
      <p:sp>
        <p:nvSpPr>
          <p:cNvPr id="136" name="Google Shape;136;p17"/>
          <p:cNvSpPr txBox="1"/>
          <p:nvPr/>
        </p:nvSpPr>
        <p:spPr>
          <a:xfrm>
            <a:off x="272312" y="4434014"/>
            <a:ext cx="85131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C6531F"/>
                </a:solidFill>
              </a:rPr>
              <a:t>“Our residential numbers…everything looks like a weekend.”</a:t>
            </a:r>
            <a:endParaRPr sz="1800" i="1" dirty="0">
              <a:solidFill>
                <a:srgbClr val="C6531F"/>
              </a:solidFill>
            </a:endParaRPr>
          </a:p>
        </p:txBody>
      </p:sp>
      <p:sp>
        <p:nvSpPr>
          <p:cNvPr id="9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Changes in demand and revenue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645"/>
          <a:stretch/>
        </p:blipFill>
        <p:spPr>
          <a:xfrm>
            <a:off x="4075800" y="1352550"/>
            <a:ext cx="5025559" cy="2664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045E86-8A47-400A-9D3C-5D70591A3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0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Changes in demand and revenue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645"/>
          <a:stretch/>
        </p:blipFill>
        <p:spPr>
          <a:xfrm>
            <a:off x="4075800" y="1352550"/>
            <a:ext cx="5025559" cy="266431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F7A9B7-4716-B64B-B009-2C006EEC9726}"/>
              </a:ext>
            </a:extLst>
          </p:cNvPr>
          <p:cNvSpPr/>
          <p:nvPr/>
        </p:nvSpPr>
        <p:spPr>
          <a:xfrm>
            <a:off x="4419600" y="2343150"/>
            <a:ext cx="4572000" cy="762000"/>
          </a:xfrm>
          <a:prstGeom prst="roundRect">
            <a:avLst/>
          </a:prstGeom>
          <a:noFill/>
          <a:ln>
            <a:solidFill>
              <a:srgbClr val="C6531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136;p17">
            <a:extLst>
              <a:ext uri="{FF2B5EF4-FFF2-40B4-BE49-F238E27FC236}">
                <a16:creationId xmlns:a16="http://schemas.microsoft.com/office/drawing/2014/main" id="{0ED64CBF-6F2F-C846-A32C-9C182B740707}"/>
              </a:ext>
            </a:extLst>
          </p:cNvPr>
          <p:cNvSpPr txBox="1"/>
          <p:nvPr/>
        </p:nvSpPr>
        <p:spPr>
          <a:xfrm>
            <a:off x="762000" y="4534106"/>
            <a:ext cx="7620000" cy="473358"/>
          </a:xfrm>
          <a:prstGeom prst="rect">
            <a:avLst/>
          </a:prstGeom>
          <a:ln>
            <a:solidFill>
              <a:srgbClr val="C6531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many utilities to postpone capital projects and non-critical maintenance</a:t>
            </a:r>
            <a:endParaRPr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157AF7-BF49-B642-911A-022D397AEBB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572000" y="3105150"/>
            <a:ext cx="0" cy="1428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12" name="Google Shape;135;p17"/>
          <p:cNvSpPr txBox="1"/>
          <p:nvPr/>
        </p:nvSpPr>
        <p:spPr>
          <a:xfrm>
            <a:off x="152400" y="1078810"/>
            <a:ext cx="3962890" cy="3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8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Shift from commercial/industrial to residential demand</a:t>
            </a:r>
          </a:p>
          <a:p>
            <a:pPr marL="2984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Emergent challenges dependent on </a:t>
            </a:r>
            <a:r>
              <a:rPr lang="en-US" sz="1600" b="1" dirty="0">
                <a:solidFill>
                  <a:schemeClr val="dk1"/>
                </a:solidFill>
              </a:rPr>
              <a:t>customer composition</a:t>
            </a:r>
          </a:p>
          <a:p>
            <a:pPr marL="2984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Revenue change impacted by delinquent accounts – </a:t>
            </a:r>
            <a:r>
              <a:rPr lang="en-US" sz="1600" b="1" dirty="0">
                <a:solidFill>
                  <a:schemeClr val="dk1"/>
                </a:solidFill>
              </a:rPr>
              <a:t>46%</a:t>
            </a:r>
            <a:r>
              <a:rPr lang="en-US" sz="1600" dirty="0">
                <a:solidFill>
                  <a:schemeClr val="dk1"/>
                </a:solidFill>
              </a:rPr>
              <a:t> of utilities saw an increase</a:t>
            </a:r>
          </a:p>
          <a:p>
            <a:pPr marL="342900" lvl="0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College towns similar to winter break</a:t>
            </a:r>
          </a:p>
          <a:p>
            <a:pPr marL="342900" lvl="0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Demand patterns changed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52FCB9-7AF1-4869-8DA3-96237B025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5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/>
        </p:nvSpPr>
        <p:spPr>
          <a:xfrm>
            <a:off x="152400" y="1033964"/>
            <a:ext cx="6551956" cy="3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Majority of utilities didn’t experience changes in disinfectant residuals or water quality challenges – </a:t>
            </a:r>
            <a:r>
              <a:rPr lang="en-US" sz="1600" b="1" dirty="0">
                <a:solidFill>
                  <a:schemeClr val="dk1"/>
                </a:solidFill>
              </a:rPr>
              <a:t>reveals resiliency 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Challenges: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Testing with limited staff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Issues coordinating with labs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Supply chain issues with lab materials</a:t>
            </a:r>
            <a:endParaRPr sz="1600" dirty="0">
              <a:solidFill>
                <a:schemeClr val="dk1"/>
              </a:solidFill>
            </a:endParaRPr>
          </a:p>
          <a:p>
            <a:pPr marL="298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Response: 	</a:t>
            </a:r>
            <a:endParaRPr sz="1600" b="1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Changed testing locations from households</a:t>
            </a:r>
            <a:endParaRPr sz="16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Delayed non-regulatory testing</a:t>
            </a:r>
            <a:endParaRPr sz="1600" dirty="0">
              <a:solidFill>
                <a:schemeClr val="dk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91154" y="1280203"/>
            <a:ext cx="2173800" cy="3046138"/>
            <a:chOff x="6766967" y="1340167"/>
            <a:chExt cx="2173800" cy="3046138"/>
          </a:xfrm>
        </p:grpSpPr>
        <p:pic>
          <p:nvPicPr>
            <p:cNvPr id="176" name="Google Shape;17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96275" y="1340167"/>
              <a:ext cx="1815700" cy="28151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52;p9"/>
            <p:cNvSpPr txBox="1"/>
            <p:nvPr/>
          </p:nvSpPr>
          <p:spPr>
            <a:xfrm>
              <a:off x="6766967" y="4140005"/>
              <a:ext cx="21738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400"/>
                </a:spcBef>
                <a:spcAft>
                  <a:spcPts val="0"/>
                </a:spcAft>
                <a:buClr>
                  <a:srgbClr val="888888"/>
                </a:buClr>
                <a:buSzPts val="2000"/>
                <a:buFont typeface="Arial"/>
                <a:buNone/>
              </a:pPr>
              <a:r>
                <a:rPr lang="en-US" sz="900" dirty="0">
                  <a:solidFill>
                    <a:srgbClr val="B7B7B7"/>
                  </a:solidFill>
                </a:rPr>
                <a:t>Source: ETR Laboratories</a:t>
              </a:r>
              <a:endParaRPr sz="9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Impacts on water quality &amp; testing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E4E876-E03B-41BD-B9F7-BCEAA4A16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2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/>
        </p:nvSpPr>
        <p:spPr>
          <a:xfrm>
            <a:off x="145778" y="1014206"/>
            <a:ext cx="4958697" cy="3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Challenges: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Increase in customer complaints</a:t>
            </a:r>
          </a:p>
          <a:p>
            <a:pPr marL="86995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Communication challenges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Response:	</a:t>
            </a:r>
            <a:endParaRPr sz="1600" b="1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Increased outreach about safety and flushing protocols</a:t>
            </a:r>
            <a:endParaRPr sz="16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Customer service remote or drive-through</a:t>
            </a:r>
            <a:endParaRPr sz="1600" dirty="0">
              <a:solidFill>
                <a:schemeClr val="dk1"/>
              </a:solidFill>
            </a:endParaRPr>
          </a:p>
          <a:p>
            <a:pPr marL="584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sz="800" dirty="0">
              <a:solidFill>
                <a:schemeClr val="dk1"/>
              </a:solidFill>
            </a:endParaRPr>
          </a:p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600" b="1" i="1" dirty="0">
                <a:solidFill>
                  <a:srgbClr val="C6531F"/>
                </a:solidFill>
              </a:rPr>
              <a:t>Benefits of Social Distancing: </a:t>
            </a:r>
            <a:r>
              <a:rPr lang="en-US" sz="1600" i="1" dirty="0">
                <a:solidFill>
                  <a:srgbClr val="C6531F"/>
                </a:solidFill>
              </a:rPr>
              <a:t>Customers are more aware of the water system</a:t>
            </a:r>
            <a:endParaRPr sz="1600" i="1" dirty="0">
              <a:solidFill>
                <a:srgbClr val="C6531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225" y="858148"/>
            <a:ext cx="3579025" cy="27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4">
            <a:alphaModFix/>
          </a:blip>
          <a:srcRect b="51150"/>
          <a:stretch/>
        </p:blipFill>
        <p:spPr>
          <a:xfrm>
            <a:off x="6050186" y="3303521"/>
            <a:ext cx="2993494" cy="9317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2;p9"/>
          <p:cNvSpPr txBox="1"/>
          <p:nvPr/>
        </p:nvSpPr>
        <p:spPr>
          <a:xfrm>
            <a:off x="6050186" y="4170740"/>
            <a:ext cx="2865213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en-US" sz="900" dirty="0">
                <a:solidFill>
                  <a:srgbClr val="B7B7B7"/>
                </a:solidFill>
              </a:rPr>
              <a:t>Source: AQUA America, Inc. &amp; Otay Water District </a:t>
            </a:r>
            <a:endParaRPr sz="900" b="0" i="0" u="none" strike="noStrike" cap="none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Community-related impacts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4CFE65-59F7-4242-98A2-7D9DAD2C8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7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800" y="928625"/>
            <a:ext cx="2651350" cy="389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190925" y="1014206"/>
            <a:ext cx="6040875" cy="3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Benefits:</a:t>
            </a:r>
            <a:endParaRPr sz="1600" b="1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More compassionate working environment</a:t>
            </a:r>
            <a:endParaRPr sz="16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Increased productivity when teleworking</a:t>
            </a:r>
            <a:endParaRPr sz="16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More public involvement </a:t>
            </a:r>
            <a:endParaRPr sz="1600" dirty="0">
              <a:solidFill>
                <a:schemeClr val="dk1"/>
              </a:solidFill>
            </a:endParaRPr>
          </a:p>
          <a:p>
            <a:pPr marL="2984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dk1"/>
                </a:solidFill>
              </a:rPr>
              <a:t>Lessons:</a:t>
            </a:r>
            <a:endParaRPr sz="1600" b="1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Improved planning for future pandemics</a:t>
            </a:r>
            <a:endParaRPr sz="16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Response plans now incorporate workforce challenges</a:t>
            </a:r>
            <a:endParaRPr sz="1600" dirty="0">
              <a:solidFill>
                <a:schemeClr val="dk1"/>
              </a:solidFill>
            </a:endParaRPr>
          </a:p>
          <a:p>
            <a:pPr marL="869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dk1"/>
                </a:solidFill>
              </a:rPr>
              <a:t>Improved flushing protocols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6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System benefits of social distancing &amp; lessons learned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BA2EF-493A-47FF-A901-02924ED65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9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/>
        </p:nvSpPr>
        <p:spPr>
          <a:xfrm>
            <a:off x="214300" y="1222325"/>
            <a:ext cx="8712176" cy="3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Understand how social distancing has impacted water utility management and operations</a:t>
            </a:r>
            <a:endParaRPr sz="1600" dirty="0">
              <a:solidFill>
                <a:schemeClr val="dk1"/>
              </a:solidFill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Funded by an NSF RAPID grant (Award Numbers: 2032434/2032429/DGE-1610403)</a:t>
            </a:r>
          </a:p>
          <a:p>
            <a:pPr marL="798513" marR="0" lvl="1" indent="-3381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Dr. Kasey Faust</a:t>
            </a:r>
          </a:p>
          <a:p>
            <a:pPr marL="798513" marR="0" lvl="1" indent="-3381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Dr. Jessica Kaminsky</a:t>
            </a:r>
            <a:endParaRPr sz="1500" dirty="0">
              <a:solidFill>
                <a:schemeClr val="dk1"/>
              </a:solidFill>
            </a:endParaRPr>
          </a:p>
          <a:p>
            <a:pPr marL="798513" marR="0" lvl="1" indent="-3381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Dr. Lina Sela</a:t>
            </a:r>
            <a:endParaRPr sz="1500" dirty="0">
              <a:solidFill>
                <a:schemeClr val="dk1"/>
              </a:solidFill>
            </a:endParaRPr>
          </a:p>
          <a:p>
            <a:pPr marL="798513" marR="0" lvl="1" indent="-3381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Dr. Lynn Katz</a:t>
            </a:r>
            <a:endParaRPr sz="1500" dirty="0">
              <a:solidFill>
                <a:schemeClr val="dk1"/>
              </a:solidFill>
            </a:endParaRPr>
          </a:p>
          <a:p>
            <a:pPr marL="798513" marR="0" lvl="1" indent="-3381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Dr. Mary Jo Kirisits</a:t>
            </a:r>
            <a:endParaRPr sz="1500" dirty="0">
              <a:solidFill>
                <a:schemeClr val="dk1"/>
              </a:solidFill>
            </a:endParaRPr>
          </a:p>
          <a:p>
            <a:pPr marL="798513" marR="0" lvl="1" indent="-3381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Dr. Kerry Kinney</a:t>
            </a:r>
            <a:endParaRPr sz="1500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58" name="Google Shape;58;p10"/>
          <p:cNvSpPr txBox="1"/>
          <p:nvPr/>
        </p:nvSpPr>
        <p:spPr>
          <a:xfrm>
            <a:off x="214300" y="634437"/>
            <a:ext cx="6858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C6531F"/>
                </a:solidFill>
              </a:rPr>
              <a:t>Project background</a:t>
            </a:r>
            <a:endParaRPr sz="2100" dirty="0">
              <a:solidFill>
                <a:srgbClr val="C653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301" y="2405361"/>
            <a:ext cx="2387175" cy="239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0;p10">
            <a:extLst>
              <a:ext uri="{FF2B5EF4-FFF2-40B4-BE49-F238E27FC236}">
                <a16:creationId xmlns:a16="http://schemas.microsoft.com/office/drawing/2014/main" id="{CB575E51-2B00-4357-983B-B006C2F1DC6D}"/>
              </a:ext>
            </a:extLst>
          </p:cNvPr>
          <p:cNvSpPr txBox="1"/>
          <p:nvPr/>
        </p:nvSpPr>
        <p:spPr>
          <a:xfrm>
            <a:off x="2604700" y="2114550"/>
            <a:ext cx="4109485" cy="202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Matt Landsman</a:t>
            </a:r>
          </a:p>
          <a:p>
            <a: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Emma Palmer</a:t>
            </a:r>
          </a:p>
          <a:p>
            <a: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Helena Tiedmann</a:t>
            </a:r>
          </a:p>
          <a:p>
            <a: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David Jarma</a:t>
            </a:r>
          </a:p>
          <a:p>
            <a: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dk1"/>
                </a:solidFill>
              </a:rPr>
              <a:t>Nathalie Thelemaque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B1C2AE-993A-4145-A1D3-69C323B81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0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5"/>
          <p:cNvSpPr txBox="1">
            <a:spLocks/>
          </p:cNvSpPr>
          <p:nvPr/>
        </p:nvSpPr>
        <p:spPr bwMode="auto">
          <a:xfrm>
            <a:off x="152400" y="514350"/>
            <a:ext cx="8915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C6531F"/>
                </a:solidFill>
                <a:cs typeface="Arial" pitchFamily="34" charset="0"/>
              </a:rPr>
              <a:t>Key takeaway: COVID-19 could lead to future repercussions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400" y="1581150"/>
            <a:ext cx="6422010" cy="3108294"/>
            <a:chOff x="1219200" y="1358663"/>
            <a:chExt cx="6422010" cy="3108294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675779670"/>
                </p:ext>
              </p:extLst>
            </p:nvPr>
          </p:nvGraphicFramePr>
          <p:xfrm>
            <a:off x="3276600" y="1358663"/>
            <a:ext cx="4364610" cy="31065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2326137847"/>
                </p:ext>
              </p:extLst>
            </p:nvPr>
          </p:nvGraphicFramePr>
          <p:xfrm>
            <a:off x="1219200" y="1360405"/>
            <a:ext cx="4364610" cy="31065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990600" y="137328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COVID-19 Issues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1373285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Existing Issues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0BE9A-94D1-4367-A34C-5B4075487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96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214300" y="634437"/>
            <a:ext cx="6858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00" dirty="0">
                <a:solidFill>
                  <a:srgbClr val="C6531F"/>
                </a:solidFill>
              </a:rPr>
              <a:t>Acknowledgements</a:t>
            </a:r>
            <a:endParaRPr sz="2100" dirty="0">
              <a:solidFill>
                <a:srgbClr val="C6531F"/>
              </a:solidFill>
            </a:endParaRPr>
          </a:p>
        </p:txBody>
      </p:sp>
      <p:sp>
        <p:nvSpPr>
          <p:cNvPr id="6" name="Google Shape;145;p18">
            <a:extLst>
              <a:ext uri="{FF2B5EF4-FFF2-40B4-BE49-F238E27FC236}">
                <a16:creationId xmlns:a16="http://schemas.microsoft.com/office/drawing/2014/main" id="{66DA5629-3CB3-4375-9E2D-1400D984860B}"/>
              </a:ext>
            </a:extLst>
          </p:cNvPr>
          <p:cNvSpPr txBox="1"/>
          <p:nvPr/>
        </p:nvSpPr>
        <p:spPr>
          <a:xfrm>
            <a:off x="214300" y="1200150"/>
            <a:ext cx="4660871" cy="375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Faculty and students from The University of Texas at Austin and the University of Washington</a:t>
            </a: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Participating utilities and municipalities</a:t>
            </a:r>
          </a:p>
        </p:txBody>
      </p:sp>
      <p:pic>
        <p:nvPicPr>
          <p:cNvPr id="1026" name="Picture 2" descr="University of Texas at Austin - Wikipedia">
            <a:extLst>
              <a:ext uri="{FF2B5EF4-FFF2-40B4-BE49-F238E27FC236}">
                <a16:creationId xmlns:a16="http://schemas.microsoft.com/office/drawing/2014/main" id="{00F9D019-EC26-44C4-8ED4-E3AA533D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54" y="1310237"/>
            <a:ext cx="1647264" cy="164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Washington - Wikipedia">
            <a:extLst>
              <a:ext uri="{FF2B5EF4-FFF2-40B4-BE49-F238E27FC236}">
                <a16:creationId xmlns:a16="http://schemas.microsoft.com/office/drawing/2014/main" id="{7630A36D-5210-439F-A042-120D6268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31994"/>
            <a:ext cx="1603749" cy="16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59;p10">
            <a:extLst>
              <a:ext uri="{FF2B5EF4-FFF2-40B4-BE49-F238E27FC236}">
                <a16:creationId xmlns:a16="http://schemas.microsoft.com/office/drawing/2014/main" id="{67A46F83-B696-4BDC-95C1-4EF81BABC9E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636" y="2875167"/>
            <a:ext cx="1865247" cy="19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A6AC1-CF4F-4B31-8ED2-03D63FF80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24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/>
        </p:nvSpPr>
        <p:spPr>
          <a:xfrm>
            <a:off x="2286000" y="1428750"/>
            <a:ext cx="4597260" cy="247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rgbClr val="C6531F"/>
                </a:solidFill>
              </a:rPr>
              <a:t>Questions?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900" b="1" dirty="0">
              <a:solidFill>
                <a:srgbClr val="C6531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Contact Information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Lauryn Spearing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6531F"/>
                </a:solidFill>
              </a:rPr>
              <a:t>lspearing@utexas.edu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C653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40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5"/>
          <p:cNvSpPr txBox="1">
            <a:spLocks/>
          </p:cNvSpPr>
          <p:nvPr/>
        </p:nvSpPr>
        <p:spPr bwMode="auto">
          <a:xfrm>
            <a:off x="152400" y="514350"/>
            <a:ext cx="8839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C6531F"/>
                </a:solidFill>
                <a:cs typeface="Arial" pitchFamily="34" charset="0"/>
              </a:rPr>
              <a:t>References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200150"/>
            <a:ext cx="8115300" cy="197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0" indent="-3048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Saldaña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 (2013).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Coding Manual for Qualitative Researchers (2nd Ed.)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SAGE Publications Inc.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(2nd ed.). London: Sage Publications. https://doi.org/10.1017/CBO9781107415324.004</a:t>
            </a:r>
          </a:p>
          <a:p>
            <a:pPr marL="304800" marR="0" indent="-30480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Spearing, L. A.,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Thelemaque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N., Kaminsky, J. A., Katz, L. E., Kinney, K. A.,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Kirisits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 J., … Faust, K. M. (2020). Implications of Social Distancing Policies on Drinking Water Infrastructure : An Overview of the Challenges to and Responses of U.S. Utilities during the COVID-19 Pandemic. Environmental Science &amp; Technology Water. https://doi.org/10.1021/acsestwater.0c00229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6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/>
        </p:nvSpPr>
        <p:spPr>
          <a:xfrm>
            <a:off x="152400" y="1178475"/>
            <a:ext cx="3767901" cy="318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Social distancing policies may lead to:</a:t>
            </a:r>
            <a:endParaRPr sz="1600" dirty="0">
              <a:solidFill>
                <a:schemeClr val="dk1"/>
              </a:solidFill>
            </a:endParaRPr>
          </a:p>
          <a:p>
            <a:pPr marL="35560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</a:rPr>
              <a:t>Operating </a:t>
            </a:r>
            <a:r>
              <a:rPr lang="en-US" sz="1600" b="1" dirty="0">
                <a:highlight>
                  <a:srgbClr val="FFFFFF"/>
                </a:highlight>
              </a:rPr>
              <a:t>outside of design conditions </a:t>
            </a: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</a:rPr>
              <a:t>and financial capacities</a:t>
            </a:r>
            <a:endParaRPr sz="1600" dirty="0">
              <a:solidFill>
                <a:schemeClr val="dk1"/>
              </a:solidFill>
            </a:endParaRPr>
          </a:p>
          <a:p>
            <a:pPr marL="35560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New </a:t>
            </a:r>
            <a:r>
              <a:rPr lang="en-US" sz="1600" b="1" dirty="0"/>
              <a:t>management challenges </a:t>
            </a:r>
            <a:endParaRPr sz="1600" b="1" dirty="0"/>
          </a:p>
          <a:p>
            <a:pPr marL="35560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Potential for </a:t>
            </a:r>
            <a:r>
              <a:rPr lang="en-US" sz="1600" b="1" dirty="0">
                <a:solidFill>
                  <a:schemeClr val="dk1"/>
                </a:solidFill>
              </a:rPr>
              <a:t>operational </a:t>
            </a:r>
            <a:r>
              <a:rPr lang="en-US" sz="1600" b="1" dirty="0"/>
              <a:t>issues</a:t>
            </a:r>
            <a:r>
              <a:rPr lang="en-US" sz="1600" b="1" dirty="0">
                <a:solidFill>
                  <a:srgbClr val="C6531F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i="1" dirty="0">
                <a:solidFill>
                  <a:schemeClr val="tx1"/>
                </a:solidFill>
              </a:rPr>
              <a:t>e.g., </a:t>
            </a:r>
            <a:r>
              <a:rPr lang="en-US" sz="1600" dirty="0">
                <a:solidFill>
                  <a:schemeClr val="tx1"/>
                </a:solidFill>
              </a:rPr>
              <a:t>pressure, pipe breaks)</a:t>
            </a:r>
          </a:p>
          <a:p>
            <a:pPr marL="355600" lvl="1" indent="-285750">
              <a:lnSpc>
                <a:spcPct val="150000"/>
              </a:lnSpc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Changes in water use</a:t>
            </a:r>
          </a:p>
          <a:p>
            <a:pPr marL="40005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endParaRPr sz="1600" dirty="0">
              <a:solidFill>
                <a:srgbClr val="C6531F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C6531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 r="1764"/>
          <a:stretch/>
        </p:blipFill>
        <p:spPr>
          <a:xfrm>
            <a:off x="3848535" y="1080656"/>
            <a:ext cx="5251922" cy="38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2;p9"/>
          <p:cNvSpPr txBox="1"/>
          <p:nvPr/>
        </p:nvSpPr>
        <p:spPr>
          <a:xfrm>
            <a:off x="7072300" y="4836115"/>
            <a:ext cx="2173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en-US" sz="900" dirty="0">
                <a:solidFill>
                  <a:srgbClr val="B7B7B7"/>
                </a:solidFill>
              </a:rPr>
              <a:t>Source: Amal Bakchan, 2020</a:t>
            </a:r>
            <a:endParaRPr sz="900" b="0" i="0" u="none" strike="noStrike" cap="none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012702" y="1150311"/>
            <a:ext cx="9080" cy="3439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76109" y="1258945"/>
            <a:ext cx="214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Local Social Distancing Policies Enacted </a:t>
            </a:r>
          </a:p>
        </p:txBody>
      </p:sp>
      <p:sp>
        <p:nvSpPr>
          <p:cNvPr id="11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C6531F"/>
                </a:solidFill>
                <a:cs typeface="Arial" pitchFamily="34" charset="0"/>
              </a:rPr>
              <a:t>Impact of social distancing policies on water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389CA-5955-45F4-866D-D1301E88A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6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 r="1764"/>
          <a:stretch/>
        </p:blipFill>
        <p:spPr>
          <a:xfrm>
            <a:off x="1315974" y="462169"/>
            <a:ext cx="6093870" cy="46266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2;p9"/>
          <p:cNvSpPr txBox="1"/>
          <p:nvPr/>
        </p:nvSpPr>
        <p:spPr>
          <a:xfrm>
            <a:off x="7515282" y="4634456"/>
            <a:ext cx="1225222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en-US" sz="900" dirty="0">
                <a:solidFill>
                  <a:srgbClr val="B7B7B7"/>
                </a:solidFill>
              </a:rPr>
              <a:t>Source: Amal Bakchan, 2020</a:t>
            </a:r>
            <a:endParaRPr sz="900" b="0" i="0" u="none" strike="noStrike" cap="none" dirty="0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65738" y="572198"/>
            <a:ext cx="19878" cy="41307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13556" y="762507"/>
            <a:ext cx="1937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Local Social Distancing Policies Enacted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09F14-737E-4BA9-9B7B-874D67AFA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0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077" r="1410" b="4036"/>
          <a:stretch/>
        </p:blipFill>
        <p:spPr>
          <a:xfrm>
            <a:off x="2321802" y="1229801"/>
            <a:ext cx="6570738" cy="3760200"/>
          </a:xfrm>
          <a:prstGeom prst="rect">
            <a:avLst/>
          </a:prstGeom>
        </p:spPr>
      </p:pic>
      <p:sp>
        <p:nvSpPr>
          <p:cNvPr id="87" name="Google Shape;87;p13"/>
          <p:cNvSpPr/>
          <p:nvPr/>
        </p:nvSpPr>
        <p:spPr>
          <a:xfrm>
            <a:off x="2028850" y="1229800"/>
            <a:ext cx="7008000" cy="3760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867400" y="3943350"/>
            <a:ext cx="125725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Demand Change</a:t>
            </a:r>
            <a:endParaRPr sz="1400" dirty="0">
              <a:solidFill>
                <a:srgbClr val="C6531F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036700" y="2835796"/>
            <a:ext cx="1272900" cy="7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Workforce</a:t>
            </a:r>
            <a:endParaRPr sz="1400" dirty="0">
              <a:solidFill>
                <a:srgbClr val="C6531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Changes </a:t>
            </a:r>
            <a:endParaRPr sz="1400" dirty="0">
              <a:solidFill>
                <a:srgbClr val="C6531F"/>
              </a:solidFill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3000" y="2850938"/>
            <a:ext cx="517925" cy="5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-42875" y="2419338"/>
            <a:ext cx="14895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COVID-19 Social Distancing Policies</a:t>
            </a:r>
            <a:endParaRPr sz="1400" dirty="0">
              <a:solidFill>
                <a:srgbClr val="C6531F"/>
              </a:solidFill>
            </a:endParaRPr>
          </a:p>
        </p:txBody>
      </p:sp>
      <p:cxnSp>
        <p:nvCxnSpPr>
          <p:cNvPr id="93" name="Google Shape;93;p13"/>
          <p:cNvCxnSpPr/>
          <p:nvPr/>
        </p:nvCxnSpPr>
        <p:spPr>
          <a:xfrm>
            <a:off x="1226457" y="2953657"/>
            <a:ext cx="802393" cy="384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4" name="Google Shape;9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3750" y="1371598"/>
            <a:ext cx="447600" cy="4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7580484" y="1737357"/>
            <a:ext cx="1520400" cy="65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Late Payments </a:t>
            </a:r>
            <a:endParaRPr sz="1400" dirty="0">
              <a:solidFill>
                <a:srgbClr val="C6531F"/>
              </a:solidFill>
            </a:endParaRPr>
          </a:p>
        </p:txBody>
      </p:sp>
      <p:sp>
        <p:nvSpPr>
          <p:cNvPr id="15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C6531F"/>
                </a:solidFill>
              </a:rPr>
              <a:t>Water system changes during social distancing policies</a:t>
            </a:r>
            <a:endParaRPr lang="en-US" sz="2100" dirty="0">
              <a:solidFill>
                <a:srgbClr val="C6531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37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077" r="1410" b="4036"/>
          <a:stretch/>
        </p:blipFill>
        <p:spPr>
          <a:xfrm>
            <a:off x="1524000" y="1229801"/>
            <a:ext cx="6570738" cy="3760200"/>
          </a:xfrm>
          <a:prstGeom prst="rect">
            <a:avLst/>
          </a:prstGeom>
        </p:spPr>
      </p:pic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5198" y="2850938"/>
            <a:ext cx="517925" cy="5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945398" y="3280650"/>
            <a:ext cx="2229996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Did water utilities face management challenges?</a:t>
            </a:r>
            <a:endParaRPr sz="1400"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4264627" y="4499850"/>
            <a:ext cx="18645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Did customers use water differently? </a:t>
            </a:r>
            <a:endParaRPr sz="1400" dirty="0"/>
          </a:p>
        </p:txBody>
      </p:sp>
      <p:sp>
        <p:nvSpPr>
          <p:cNvPr id="109" name="Google Shape;109;p14"/>
          <p:cNvSpPr txBox="1"/>
          <p:nvPr/>
        </p:nvSpPr>
        <p:spPr>
          <a:xfrm>
            <a:off x="4827948" y="472131"/>
            <a:ext cx="2437925" cy="87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How did the water distribution system operations change?</a:t>
            </a:r>
            <a:endParaRPr sz="1400" dirty="0"/>
          </a:p>
        </p:txBody>
      </p:sp>
      <p:sp>
        <p:nvSpPr>
          <p:cNvPr id="13" name="Google Shape;107;p14"/>
          <p:cNvSpPr txBox="1"/>
          <p:nvPr/>
        </p:nvSpPr>
        <p:spPr>
          <a:xfrm>
            <a:off x="4264627" y="3752623"/>
            <a:ext cx="18645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Were customers paying their bills? </a:t>
            </a:r>
            <a:endParaRPr sz="1400" dirty="0"/>
          </a:p>
        </p:txBody>
      </p:sp>
      <p:pic>
        <p:nvPicPr>
          <p:cNvPr id="14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6965" y="4292738"/>
            <a:ext cx="517925" cy="5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9;p14"/>
          <p:cNvSpPr txBox="1"/>
          <p:nvPr/>
        </p:nvSpPr>
        <p:spPr>
          <a:xfrm>
            <a:off x="7010400" y="1677202"/>
            <a:ext cx="1600750" cy="87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Were there water quality issues?</a:t>
            </a:r>
            <a:endParaRPr sz="1400" dirty="0"/>
          </a:p>
        </p:txBody>
      </p:sp>
      <p:sp>
        <p:nvSpPr>
          <p:cNvPr id="16" name="Google Shape;104;p14"/>
          <p:cNvSpPr txBox="1"/>
          <p:nvPr/>
        </p:nvSpPr>
        <p:spPr>
          <a:xfrm>
            <a:off x="2633050" y="1575538"/>
            <a:ext cx="2053695" cy="5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C6531F"/>
                </a:solidFill>
              </a:rPr>
              <a:t>Did utilities’ financial state change?</a:t>
            </a:r>
            <a:endParaRPr sz="1400" dirty="0"/>
          </a:p>
        </p:txBody>
      </p:sp>
      <p:sp>
        <p:nvSpPr>
          <p:cNvPr id="18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C6531F"/>
                </a:solidFill>
              </a:rPr>
              <a:t>The pandemic raises many questions</a:t>
            </a:r>
            <a:endParaRPr lang="en-US" sz="2100" dirty="0">
              <a:solidFill>
                <a:srgbClr val="C6531F"/>
              </a:solidFill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ACF4BE-086D-4741-93D1-5D37C42AA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3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077" r="1410" b="4036"/>
          <a:stretch/>
        </p:blipFill>
        <p:spPr>
          <a:xfrm>
            <a:off x="2001552" y="1229801"/>
            <a:ext cx="6570738" cy="3760200"/>
          </a:xfrm>
          <a:prstGeom prst="rect">
            <a:avLst/>
          </a:prstGeom>
        </p:spPr>
      </p:pic>
      <p:sp>
        <p:nvSpPr>
          <p:cNvPr id="102" name="Google Shape;102;p14"/>
          <p:cNvSpPr/>
          <p:nvPr/>
        </p:nvSpPr>
        <p:spPr>
          <a:xfrm>
            <a:off x="381000" y="1733550"/>
            <a:ext cx="4310109" cy="167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750" y="2850938"/>
            <a:ext cx="517925" cy="5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419207" y="1817146"/>
            <a:ext cx="14895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6531F"/>
                </a:solidFill>
              </a:rPr>
              <a:t>Objective 1:</a:t>
            </a:r>
            <a:endParaRPr sz="1600" b="1" dirty="0">
              <a:solidFill>
                <a:srgbClr val="C6531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Utilities’ experiences and response</a:t>
            </a:r>
            <a:endParaRPr sz="1600"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214300" y="634425"/>
            <a:ext cx="3190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100" dirty="0">
                <a:solidFill>
                  <a:srgbClr val="C6531F"/>
                </a:solidFill>
              </a:rPr>
              <a:t>Project objectives</a:t>
            </a:r>
          </a:p>
        </p:txBody>
      </p:sp>
      <p:sp>
        <p:nvSpPr>
          <p:cNvPr id="106" name="Google Shape;106;p14"/>
          <p:cNvSpPr/>
          <p:nvPr/>
        </p:nvSpPr>
        <p:spPr>
          <a:xfrm>
            <a:off x="4572000" y="3889775"/>
            <a:ext cx="4495799" cy="1202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572000" y="4008207"/>
            <a:ext cx="1981963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6531F"/>
                </a:solidFill>
              </a:rPr>
              <a:t>Objective 4:</a:t>
            </a:r>
            <a:endParaRPr sz="1600" b="1" dirty="0">
              <a:solidFill>
                <a:srgbClr val="C6531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Water use changes at the building level</a:t>
            </a:r>
            <a:endParaRPr sz="1600" dirty="0"/>
          </a:p>
        </p:txBody>
      </p:sp>
      <p:sp>
        <p:nvSpPr>
          <p:cNvPr id="108" name="Google Shape;108;p14"/>
          <p:cNvSpPr/>
          <p:nvPr/>
        </p:nvSpPr>
        <p:spPr>
          <a:xfrm>
            <a:off x="6664392" y="482200"/>
            <a:ext cx="2403408" cy="3321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059838" y="482200"/>
            <a:ext cx="2122052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6531F"/>
                </a:solidFill>
              </a:rPr>
              <a:t>Objective 3:</a:t>
            </a:r>
            <a:endParaRPr sz="1600" b="1" dirty="0">
              <a:solidFill>
                <a:srgbClr val="C6531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Changes in distribution system hydraulics</a:t>
            </a:r>
            <a:endParaRPr sz="1600" dirty="0"/>
          </a:p>
        </p:txBody>
      </p:sp>
      <p:sp>
        <p:nvSpPr>
          <p:cNvPr id="13" name="Google Shape;107;p14">
            <a:extLst>
              <a:ext uri="{FF2B5EF4-FFF2-40B4-BE49-F238E27FC236}">
                <a16:creationId xmlns:a16="http://schemas.microsoft.com/office/drawing/2014/main" id="{1C97098C-F758-442D-8E67-0BB49EDE8E52}"/>
              </a:ext>
            </a:extLst>
          </p:cNvPr>
          <p:cNvSpPr txBox="1"/>
          <p:nvPr/>
        </p:nvSpPr>
        <p:spPr>
          <a:xfrm>
            <a:off x="4766372" y="462169"/>
            <a:ext cx="1864500" cy="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6531F"/>
                </a:solidFill>
              </a:rPr>
              <a:t>Objective 2:</a:t>
            </a:r>
            <a:endParaRPr sz="1600" b="1" dirty="0">
              <a:solidFill>
                <a:srgbClr val="C6531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Water quality at the users’ taps</a:t>
            </a:r>
            <a:endParaRPr sz="1600" dirty="0"/>
          </a:p>
        </p:txBody>
      </p:sp>
      <p:sp>
        <p:nvSpPr>
          <p:cNvPr id="14" name="Google Shape;106;p14">
            <a:extLst>
              <a:ext uri="{FF2B5EF4-FFF2-40B4-BE49-F238E27FC236}">
                <a16:creationId xmlns:a16="http://schemas.microsoft.com/office/drawing/2014/main" id="{B0B70D6F-5A44-4F0E-B8BE-3641C97C250C}"/>
              </a:ext>
            </a:extLst>
          </p:cNvPr>
          <p:cNvSpPr/>
          <p:nvPr/>
        </p:nvSpPr>
        <p:spPr>
          <a:xfrm>
            <a:off x="4876800" y="462169"/>
            <a:ext cx="1677163" cy="156429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6BDF80-9A62-46E9-9556-8D226B8A7D35}"/>
              </a:ext>
            </a:extLst>
          </p:cNvPr>
          <p:cNvSpPr txBox="1"/>
          <p:nvPr/>
        </p:nvSpPr>
        <p:spPr>
          <a:xfrm>
            <a:off x="381000" y="416884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How did spatiotemporal changes in demand driven by the pandemic impact water infrastructure?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077" r="1410" b="4036"/>
          <a:stretch/>
        </p:blipFill>
        <p:spPr>
          <a:xfrm>
            <a:off x="2001552" y="1229801"/>
            <a:ext cx="6570738" cy="3760200"/>
          </a:xfrm>
          <a:prstGeom prst="rect">
            <a:avLst/>
          </a:prstGeom>
        </p:spPr>
      </p:pic>
      <p:sp>
        <p:nvSpPr>
          <p:cNvPr id="102" name="Google Shape;102;p14"/>
          <p:cNvSpPr/>
          <p:nvPr/>
        </p:nvSpPr>
        <p:spPr>
          <a:xfrm>
            <a:off x="381000" y="1733550"/>
            <a:ext cx="4310109" cy="167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5394"/>
              </a:solidFill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750" y="2850938"/>
            <a:ext cx="517925" cy="5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419207" y="1817146"/>
            <a:ext cx="14895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6531F"/>
                </a:solidFill>
              </a:rPr>
              <a:t>Objective 1:</a:t>
            </a:r>
            <a:endParaRPr sz="1600" b="1" dirty="0">
              <a:solidFill>
                <a:srgbClr val="C6531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Utilities’ experiences and response</a:t>
            </a:r>
            <a:endParaRPr sz="1600"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214300" y="634425"/>
            <a:ext cx="31908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2100" dirty="0">
                <a:solidFill>
                  <a:srgbClr val="C6531F"/>
                </a:solidFill>
              </a:rPr>
              <a:t>Today’s focus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AED0D-F146-4ED2-AC17-847F370C5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tes Visite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657350"/>
            <a:ext cx="3810000" cy="24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Google Shape;125;p16"/>
          <p:cNvSpPr txBox="1"/>
          <p:nvPr/>
        </p:nvSpPr>
        <p:spPr>
          <a:xfrm>
            <a:off x="188934" y="1012979"/>
            <a:ext cx="4876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dk1"/>
                </a:solidFill>
              </a:rPr>
              <a:t>Research Objectives:</a:t>
            </a:r>
          </a:p>
          <a:p>
            <a:pPr marL="342900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•"/>
            </a:pPr>
            <a:r>
              <a:rPr lang="en-US" sz="1800" b="1" dirty="0">
                <a:solidFill>
                  <a:schemeClr val="dk1"/>
                </a:solidFill>
              </a:rPr>
              <a:t>Challenges</a:t>
            </a:r>
            <a:r>
              <a:rPr lang="en-US" sz="1800" dirty="0">
                <a:solidFill>
                  <a:schemeClr val="dk1"/>
                </a:solidFill>
              </a:rPr>
              <a:t> faced or changes to system operations</a:t>
            </a:r>
          </a:p>
          <a:p>
            <a:pPr marL="342900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 panose="02070309020205020404" pitchFamily="49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Utilities’ </a:t>
            </a:r>
            <a:r>
              <a:rPr lang="en-US" sz="1800" b="1" dirty="0">
                <a:solidFill>
                  <a:schemeClr val="dk1"/>
                </a:solidFill>
              </a:rPr>
              <a:t>response</a:t>
            </a:r>
            <a:r>
              <a:rPr lang="en-US" sz="1800" dirty="0">
                <a:solidFill>
                  <a:schemeClr val="dk1"/>
                </a:solidFill>
              </a:rPr>
              <a:t> to identified challenges or changes</a:t>
            </a:r>
          </a:p>
          <a:p>
            <a:pPr marL="12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dk1"/>
                </a:solidFill>
              </a:rPr>
              <a:t>Methods: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30 interviews with </a:t>
            </a:r>
            <a:r>
              <a:rPr lang="en-US" sz="1800" b="1" dirty="0"/>
              <a:t>28 utilities </a:t>
            </a:r>
            <a:r>
              <a:rPr lang="en-US" sz="1800" dirty="0"/>
              <a:t>in 13 states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Insight from over </a:t>
            </a:r>
            <a:r>
              <a:rPr lang="en-US" sz="1800" b="1" dirty="0"/>
              <a:t>50 employees</a:t>
            </a:r>
            <a:endParaRPr sz="1800" b="1" dirty="0"/>
          </a:p>
          <a:p>
            <a:pPr marL="3429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Qualitative analysis</a:t>
            </a:r>
          </a:p>
        </p:txBody>
      </p:sp>
      <p:sp>
        <p:nvSpPr>
          <p:cNvPr id="8" name="Title 45"/>
          <p:cNvSpPr txBox="1">
            <a:spLocks/>
          </p:cNvSpPr>
          <p:nvPr/>
        </p:nvSpPr>
        <p:spPr bwMode="auto">
          <a:xfrm>
            <a:off x="152400" y="514350"/>
            <a:ext cx="861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-US" sz="2100" dirty="0">
                <a:solidFill>
                  <a:srgbClr val="C6531F"/>
                </a:solidFill>
              </a:rPr>
              <a:t>Semi-structured interviews with US utilities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440171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Spearing et al.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59F54-887D-43C1-87DD-C7797513B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6BAFC684-C1F4-463E-BA78-86C232862B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75512"/>
      </p:ext>
    </p:extLst>
  </p:cSld>
  <p:clrMapOvr>
    <a:masterClrMapping/>
  </p:clrMapOvr>
</p:sld>
</file>

<file path=ppt/theme/theme1.xml><?xml version="1.0" encoding="utf-8"?>
<a:theme xmlns:a="http://schemas.openxmlformats.org/drawingml/2006/main" name="4-3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16-9_UT_Primary_powerpoint</Template>
  <TotalTime>8019</TotalTime>
  <Words>1033</Words>
  <Application>Microsoft Office PowerPoint</Application>
  <PresentationFormat>On-screen Show (16:9)</PresentationFormat>
  <Paragraphs>216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4-3 Light Background</vt:lpstr>
      <vt:lpstr>4-3 White Backgroud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Cockrell School of Engineering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Faust, Kasey M</dc:creator>
  <cp:keywords/>
  <dc:description/>
  <cp:lastModifiedBy>Lauryn Spearing</cp:lastModifiedBy>
  <cp:revision>288</cp:revision>
  <cp:lastPrinted>2011-01-24T02:49:42Z</cp:lastPrinted>
  <dcterms:created xsi:type="dcterms:W3CDTF">2016-03-04T16:35:52Z</dcterms:created>
  <dcterms:modified xsi:type="dcterms:W3CDTF">2021-05-18T20:58:20Z</dcterms:modified>
  <cp:category/>
</cp:coreProperties>
</file>