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1"/>
  </p:notesMasterIdLst>
  <p:sldIdLst>
    <p:sldId id="258" r:id="rId3"/>
    <p:sldId id="260" r:id="rId4"/>
    <p:sldId id="264" r:id="rId5"/>
    <p:sldId id="338" r:id="rId6"/>
    <p:sldId id="337" r:id="rId7"/>
    <p:sldId id="333" r:id="rId8"/>
    <p:sldId id="269" r:id="rId9"/>
    <p:sldId id="32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uzanne Schwartz" initials="S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5" autoAdjust="0"/>
    <p:restoredTop sz="86646" autoAdjust="0"/>
  </p:normalViewPr>
  <p:slideViewPr>
    <p:cSldViewPr>
      <p:cViewPr varScale="1">
        <p:scale>
          <a:sx n="95" d="100"/>
          <a:sy n="95" d="100"/>
        </p:scale>
        <p:origin x="187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762676-9CD2-4AB7-A43A-DC443F8F34A2}" type="datetimeFigureOut">
              <a:rPr lang="en-US" smtClean="0"/>
              <a:t>5/19/21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8EE443-42EB-4A29-AD49-0AD926967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562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8EE443-42EB-4A29-AD49-0AD9269674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448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27B2A-4F87-4757-835D-2662271D2A9F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ESI Advisory Council Meeting</a:t>
            </a:r>
          </a:p>
        </p:txBody>
      </p:sp>
    </p:spTree>
    <p:extLst>
      <p:ext uri="{BB962C8B-B14F-4D97-AF65-F5344CB8AC3E}">
        <p14:creationId xmlns:p14="http://schemas.microsoft.com/office/powerpoint/2010/main" val="1777859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27B2A-4F87-4757-835D-2662271D2A9F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ESI Advisory Council Meeting</a:t>
            </a:r>
          </a:p>
        </p:txBody>
      </p:sp>
    </p:spTree>
    <p:extLst>
      <p:ext uri="{BB962C8B-B14F-4D97-AF65-F5344CB8AC3E}">
        <p14:creationId xmlns:p14="http://schemas.microsoft.com/office/powerpoint/2010/main" val="17778594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27B2A-4F87-4757-835D-2662271D2A9F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ESI Advisory Council Meeting</a:t>
            </a:r>
          </a:p>
        </p:txBody>
      </p:sp>
    </p:spTree>
    <p:extLst>
      <p:ext uri="{BB962C8B-B14F-4D97-AF65-F5344CB8AC3E}">
        <p14:creationId xmlns:p14="http://schemas.microsoft.com/office/powerpoint/2010/main" val="31376258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27B2A-4F87-4757-835D-2662271D2A9F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ESI Advisory Council Meeting</a:t>
            </a:r>
          </a:p>
        </p:txBody>
      </p:sp>
    </p:spTree>
    <p:extLst>
      <p:ext uri="{BB962C8B-B14F-4D97-AF65-F5344CB8AC3E}">
        <p14:creationId xmlns:p14="http://schemas.microsoft.com/office/powerpoint/2010/main" val="25866353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27B2A-4F87-4757-835D-2662271D2A9F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ESI Advisory Council Meeting</a:t>
            </a:r>
          </a:p>
        </p:txBody>
      </p:sp>
    </p:spTree>
    <p:extLst>
      <p:ext uri="{BB962C8B-B14F-4D97-AF65-F5344CB8AC3E}">
        <p14:creationId xmlns:p14="http://schemas.microsoft.com/office/powerpoint/2010/main" val="13895952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8EE443-42EB-4A29-AD49-0AD9269674B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668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8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07E9A-20C1-403B-ADFF-1AF25997A7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E3A3-57AF-4307-ADEB-F1FB9AC9C7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274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07E9A-20C1-403B-ADFF-1AF25997A7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E3A3-57AF-4307-ADEB-F1FB9AC9C7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962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1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1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07E9A-20C1-403B-ADFF-1AF25997A7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E3A3-57AF-4307-ADEB-F1FB9AC9C7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0106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8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07E9A-20C1-403B-ADFF-1AF25997A7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E3A3-57AF-4307-ADEB-F1FB9AC9C7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854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07E9A-20C1-403B-ADFF-1AF25997A7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E3A3-57AF-4307-ADEB-F1FB9AC9C7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2387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2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07E9A-20C1-403B-ADFF-1AF25997A7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E3A3-57AF-4307-ADEB-F1FB9AC9C7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5784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07E9A-20C1-403B-ADFF-1AF25997A7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E3A3-57AF-4307-ADEB-F1FB9AC9C7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688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07E9A-20C1-403B-ADFF-1AF25997A7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E3A3-57AF-4307-ADEB-F1FB9AC9C7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8487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07E9A-20C1-403B-ADFF-1AF25997A7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E3A3-57AF-4307-ADEB-F1FB9AC9C7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8306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07E9A-20C1-403B-ADFF-1AF25997A7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E3A3-57AF-4307-ADEB-F1FB9AC9C7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6161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6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6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07E9A-20C1-403B-ADFF-1AF25997A7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E3A3-57AF-4307-ADEB-F1FB9AC9C7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931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07E9A-20C1-403B-ADFF-1AF25997A7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E3A3-57AF-4307-ADEB-F1FB9AC9C7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2409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07E9A-20C1-403B-ADFF-1AF25997A7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E3A3-57AF-4307-ADEB-F1FB9AC9C7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4399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07E9A-20C1-403B-ADFF-1AF25997A7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E3A3-57AF-4307-ADEB-F1FB9AC9C7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2014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1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1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07E9A-20C1-403B-ADFF-1AF25997A7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E3A3-57AF-4307-ADEB-F1FB9AC9C7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159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2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07E9A-20C1-403B-ADFF-1AF25997A7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E3A3-57AF-4307-ADEB-F1FB9AC9C7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359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07E9A-20C1-403B-ADFF-1AF25997A7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E3A3-57AF-4307-ADEB-F1FB9AC9C7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175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07E9A-20C1-403B-ADFF-1AF25997A7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E3A3-57AF-4307-ADEB-F1FB9AC9C7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41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07E9A-20C1-403B-ADFF-1AF25997A7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E3A3-57AF-4307-ADEB-F1FB9AC9C7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980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07E9A-20C1-403B-ADFF-1AF25997A7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E3A3-57AF-4307-ADEB-F1FB9AC9C7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57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6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6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07E9A-20C1-403B-ADFF-1AF25997A7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E3A3-57AF-4307-ADEB-F1FB9AC9C7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816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07E9A-20C1-403B-ADFF-1AF25997A7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E3A3-57AF-4307-ADEB-F1FB9AC9C7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15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07E9A-20C1-403B-ADFF-1AF25997A7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2E3A3-57AF-4307-ADEB-F1FB9AC9C7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751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07E9A-20C1-403B-ADFF-1AF25997A7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2E3A3-57AF-4307-ADEB-F1FB9AC9C7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104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4276" y="2971698"/>
            <a:ext cx="6789004" cy="118903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6600"/>
                </a:solidFill>
              </a:rPr>
              <a:t>Welcome to the </a:t>
            </a:r>
            <a:br>
              <a:rPr lang="en-US" b="1" dirty="0">
                <a:solidFill>
                  <a:srgbClr val="006600"/>
                </a:solidFill>
              </a:rPr>
            </a:br>
            <a:r>
              <a:rPr lang="en-US" b="1" dirty="0">
                <a:solidFill>
                  <a:srgbClr val="006600"/>
                </a:solidFill>
              </a:rPr>
              <a:t>Texas Water Research Network</a:t>
            </a:r>
            <a:endParaRPr lang="en-US" sz="3600" b="1" dirty="0">
              <a:solidFill>
                <a:srgbClr val="0066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2370" y="6019800"/>
            <a:ext cx="84128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en-US" sz="2000" b="1" dirty="0">
                <a:solidFill>
                  <a:srgbClr val="006600"/>
                </a:solidFill>
              </a:rPr>
              <a:t>Sponsored by The Cynthia &amp; George Mitchell Foundation, www.cgmf.org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93818" y="4582437"/>
            <a:ext cx="510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prstClr val="black"/>
                </a:solidFill>
              </a:rPr>
              <a:t>May 19, 2021</a:t>
            </a:r>
          </a:p>
          <a:p>
            <a:pPr algn="ctr"/>
            <a:r>
              <a:rPr lang="en-US" sz="2000" dirty="0">
                <a:solidFill>
                  <a:prstClr val="black"/>
                </a:solidFill>
              </a:rPr>
              <a:t>Virtual Spring Meeting</a:t>
            </a:r>
          </a:p>
          <a:p>
            <a:pPr algn="ctr"/>
            <a:r>
              <a:rPr lang="en-US" sz="2000" dirty="0">
                <a:solidFill>
                  <a:prstClr val="black"/>
                </a:solidFill>
              </a:rPr>
              <a:t>University of Texas at Austin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603" y="288456"/>
            <a:ext cx="8622397" cy="2022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288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392" y="685800"/>
            <a:ext cx="7315200" cy="9144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06600"/>
                </a:solidFill>
              </a:rPr>
              <a:t>Goals for meeting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016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57192" y="1524000"/>
            <a:ext cx="8229600" cy="0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 txBox="1">
            <a:spLocks/>
          </p:cNvSpPr>
          <p:nvPr/>
        </p:nvSpPr>
        <p:spPr>
          <a:xfrm>
            <a:off x="457208" y="1371600"/>
            <a:ext cx="8458201" cy="5181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sz="2200" dirty="0">
              <a:solidFill>
                <a:prstClr val="black"/>
              </a:solidFill>
            </a:endParaRPr>
          </a:p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sz="2200" dirty="0">
              <a:solidFill>
                <a:prstClr val="black"/>
              </a:solidFill>
            </a:endParaRPr>
          </a:p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sz="2200" dirty="0">
              <a:solidFill>
                <a:prstClr val="black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776" y="2128265"/>
            <a:ext cx="8305800" cy="3619500"/>
          </a:xfrm>
        </p:spPr>
        <p:txBody>
          <a:bodyPr>
            <a:normAutofit/>
          </a:bodyPr>
          <a:lstStyle/>
          <a:p>
            <a:pPr lvl="0">
              <a:spcAft>
                <a:spcPts val="600"/>
              </a:spcAft>
            </a:pPr>
            <a:r>
              <a:rPr lang="en-US" sz="2800" dirty="0"/>
              <a:t>Provide a setting for new and existing members </a:t>
            </a:r>
            <a:br>
              <a:rPr lang="en-US" sz="2800" dirty="0"/>
            </a:br>
            <a:r>
              <a:rPr lang="en-US" sz="2800" dirty="0"/>
              <a:t>to network </a:t>
            </a:r>
          </a:p>
          <a:p>
            <a:pPr lvl="0">
              <a:spcAft>
                <a:spcPts val="600"/>
              </a:spcAft>
            </a:pPr>
            <a:r>
              <a:rPr lang="en-US" sz="2800" dirty="0"/>
              <a:t>Provide learning opportunities on key issues related to Texas water resources </a:t>
            </a:r>
          </a:p>
          <a:p>
            <a:pPr lvl="0"/>
            <a:r>
              <a:rPr lang="en-US" sz="2800" dirty="0"/>
              <a:t>Promote effective interactions between researchers, stakeholders, and decision makers</a:t>
            </a:r>
          </a:p>
          <a:p>
            <a:pPr marL="0" indent="0">
              <a:buNone/>
            </a:pPr>
            <a:endParaRPr lang="en-US" sz="2400" b="1" dirty="0">
              <a:solidFill>
                <a:srgbClr val="006600"/>
              </a:solidFill>
            </a:endParaRPr>
          </a:p>
          <a:p>
            <a:pPr lvl="0">
              <a:spcAft>
                <a:spcPts val="1800"/>
              </a:spcAft>
            </a:pPr>
            <a:endParaRPr lang="en-US" sz="2400" dirty="0"/>
          </a:p>
          <a:p>
            <a:pPr>
              <a:buFontTx/>
              <a:buChar char="-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36801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15200" cy="9144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08000"/>
                </a:solidFill>
              </a:rPr>
              <a:t>TWRN Mission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016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8" y="1600200"/>
            <a:ext cx="8229600" cy="0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 txBox="1">
            <a:spLocks/>
          </p:cNvSpPr>
          <p:nvPr/>
        </p:nvSpPr>
        <p:spPr>
          <a:xfrm>
            <a:off x="457208" y="1371600"/>
            <a:ext cx="8458201" cy="5181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sz="2200" dirty="0">
              <a:solidFill>
                <a:prstClr val="black"/>
              </a:solidFill>
            </a:endParaRPr>
          </a:p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sz="2200" dirty="0">
              <a:solidFill>
                <a:prstClr val="black"/>
              </a:solidFill>
            </a:endParaRPr>
          </a:p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sz="2200" dirty="0">
              <a:solidFill>
                <a:prstClr val="black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14400" y="2286000"/>
            <a:ext cx="7467600" cy="2286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/>
              <a:t>Bringing researchers together in addressing the resilience of Texas water resources to changes in natural and human systems, and to improve connections between researchers, stakeholders, and policy makers</a:t>
            </a:r>
          </a:p>
        </p:txBody>
      </p:sp>
    </p:spTree>
    <p:extLst>
      <p:ext uri="{BB962C8B-B14F-4D97-AF65-F5344CB8AC3E}">
        <p14:creationId xmlns:p14="http://schemas.microsoft.com/office/powerpoint/2010/main" val="2011198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315200" cy="9144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06600"/>
                </a:solidFill>
              </a:rPr>
              <a:t>TWRN Meetings Evolution</a:t>
            </a:r>
            <a:endParaRPr lang="en-US" sz="4000" b="1" dirty="0">
              <a:solidFill>
                <a:srgbClr val="008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016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8" y="1143000"/>
            <a:ext cx="8229600" cy="0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 txBox="1">
            <a:spLocks/>
          </p:cNvSpPr>
          <p:nvPr/>
        </p:nvSpPr>
        <p:spPr>
          <a:xfrm>
            <a:off x="457208" y="1371600"/>
            <a:ext cx="8458201" cy="5181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sz="2200" dirty="0">
              <a:solidFill>
                <a:prstClr val="black"/>
              </a:solidFill>
            </a:endParaRPr>
          </a:p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sz="2200" dirty="0">
              <a:solidFill>
                <a:prstClr val="black"/>
              </a:solidFill>
            </a:endParaRPr>
          </a:p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sz="2200" dirty="0">
              <a:solidFill>
                <a:prstClr val="black"/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B40B251-4A6B-45E4-8F63-FB3A5BFF67C6}"/>
              </a:ext>
            </a:extLst>
          </p:cNvPr>
          <p:cNvSpPr txBox="1">
            <a:spLocks/>
          </p:cNvSpPr>
          <p:nvPr/>
        </p:nvSpPr>
        <p:spPr>
          <a:xfrm>
            <a:off x="571508" y="1600205"/>
            <a:ext cx="8229600" cy="54101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May 2015: Network purpose and niche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December 2015: Grand challenges, mission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August 2016: Nodes and network efficacy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May 2017: Science of communication, key issues </a:t>
            </a:r>
            <a:br>
              <a:rPr lang="en-US" sz="2400" dirty="0"/>
            </a:br>
            <a:r>
              <a:rPr lang="en-US" sz="2400" dirty="0"/>
              <a:t>for policy makers and managers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January 2018: Science-stakeholder interaction in </a:t>
            </a:r>
            <a:br>
              <a:rPr lang="en-US" sz="2400" dirty="0"/>
            </a:br>
            <a:r>
              <a:rPr lang="en-US" sz="2400" dirty="0"/>
              <a:t>producing research</a:t>
            </a:r>
            <a:endParaRPr lang="en-US" sz="2400" dirty="0">
              <a:highlight>
                <a:srgbClr val="FFFF00"/>
              </a:highlight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September 2018: Water markets, flood resilience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May 2019: Water technologies, climate projections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400" b="1" dirty="0"/>
              <a:t>May 2021: Polar vortex, COVID, vulnerable communities</a:t>
            </a:r>
          </a:p>
        </p:txBody>
      </p:sp>
    </p:spTree>
    <p:extLst>
      <p:ext uri="{BB962C8B-B14F-4D97-AF65-F5344CB8AC3E}">
        <p14:creationId xmlns:p14="http://schemas.microsoft.com/office/powerpoint/2010/main" val="991108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2" y="22860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06600"/>
                </a:solidFill>
              </a:rPr>
              <a:t>TWRN: Where do we go from here?</a:t>
            </a:r>
            <a:endParaRPr lang="en-US" sz="4000" b="1" dirty="0">
              <a:solidFill>
                <a:srgbClr val="008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016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8" y="1143000"/>
            <a:ext cx="8229600" cy="0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 txBox="1">
            <a:spLocks/>
          </p:cNvSpPr>
          <p:nvPr/>
        </p:nvSpPr>
        <p:spPr>
          <a:xfrm>
            <a:off x="457208" y="1371600"/>
            <a:ext cx="8458201" cy="5181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sz="2200" dirty="0">
              <a:solidFill>
                <a:prstClr val="black"/>
              </a:solidFill>
            </a:endParaRPr>
          </a:p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sz="2200" dirty="0">
              <a:solidFill>
                <a:prstClr val="black"/>
              </a:solidFill>
            </a:endParaRPr>
          </a:p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sz="2200" dirty="0">
              <a:solidFill>
                <a:prstClr val="black"/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B40B251-4A6B-45E4-8F63-FB3A5BFF67C6}"/>
              </a:ext>
            </a:extLst>
          </p:cNvPr>
          <p:cNvSpPr txBox="1">
            <a:spLocks/>
          </p:cNvSpPr>
          <p:nvPr/>
        </p:nvSpPr>
        <p:spPr>
          <a:xfrm>
            <a:off x="571508" y="1409700"/>
            <a:ext cx="8229600" cy="510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2800" dirty="0"/>
              <a:t>2021-2022: Quarterly virtual meetings convened around research topics of timely societal significance</a:t>
            </a:r>
            <a:endParaRPr lang="en-US" sz="2000" i="1" dirty="0"/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800" dirty="0"/>
              <a:t>Re-engage existing membership and increase representation of URM members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/>
              <a:t>Workshop within meeting to synthesize key findings for communication (Environmental Science Institute website, white paper, journal articles, etc.)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/>
              <a:t>Positioning TWRN expertise to aid in decision making for future water resilience</a:t>
            </a:r>
          </a:p>
        </p:txBody>
      </p:sp>
    </p:spTree>
    <p:extLst>
      <p:ext uri="{BB962C8B-B14F-4D97-AF65-F5344CB8AC3E}">
        <p14:creationId xmlns:p14="http://schemas.microsoft.com/office/powerpoint/2010/main" val="442086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315200" cy="9144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06600"/>
                </a:solidFill>
              </a:rPr>
              <a:t>Grand Challenges</a:t>
            </a:r>
          </a:p>
        </p:txBody>
      </p:sp>
      <p:sp>
        <p:nvSpPr>
          <p:cNvPr id="5" name="Rectangle 4"/>
          <p:cNvSpPr/>
          <p:nvPr/>
        </p:nvSpPr>
        <p:spPr>
          <a:xfrm>
            <a:off x="9144" y="12192"/>
            <a:ext cx="9144000" cy="6858000"/>
          </a:xfrm>
          <a:prstGeom prst="rect">
            <a:avLst/>
          </a:prstGeom>
          <a:noFill/>
          <a:ln w="1016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1371600"/>
            <a:ext cx="8229600" cy="0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 txBox="1">
            <a:spLocks/>
          </p:cNvSpPr>
          <p:nvPr/>
        </p:nvSpPr>
        <p:spPr>
          <a:xfrm>
            <a:off x="466352" y="1383792"/>
            <a:ext cx="8458201" cy="5181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sz="2200" dirty="0">
              <a:solidFill>
                <a:prstClr val="black"/>
              </a:solidFill>
            </a:endParaRPr>
          </a:p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sz="2200" dirty="0">
              <a:solidFill>
                <a:prstClr val="black"/>
              </a:solidFill>
            </a:endParaRPr>
          </a:p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sz="2200" dirty="0">
              <a:solidFill>
                <a:prstClr val="black"/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E281DD9-7C91-4CAD-B90B-FC1AC54F9E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670" y="1664208"/>
            <a:ext cx="7648948" cy="305821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What forcing factors and feedbacks drive the coupled natural-human system that comprises a rapidly-growing </a:t>
            </a:r>
            <a:br>
              <a:rPr lang="en-US" sz="2400" dirty="0"/>
            </a:br>
            <a:r>
              <a:rPr lang="en-US" sz="2400" dirty="0"/>
              <a:t>and demographically-shifting sentinel community in a climatically-sensitive region (100</a:t>
            </a:r>
            <a:r>
              <a:rPr lang="en-US" sz="2400" baseline="30000" dirty="0"/>
              <a:t>th</a:t>
            </a:r>
            <a:r>
              <a:rPr lang="en-US" sz="2400" dirty="0"/>
              <a:t> Meridian)?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How can we project the impacts of the natural and human systems on each other to produce a regional-scale assessment of urban water resiliency that can be used to inform effective solutions through education, policy and technology?</a:t>
            </a:r>
          </a:p>
        </p:txBody>
      </p:sp>
    </p:spTree>
    <p:extLst>
      <p:ext uri="{BB962C8B-B14F-4D97-AF65-F5344CB8AC3E}">
        <p14:creationId xmlns:p14="http://schemas.microsoft.com/office/powerpoint/2010/main" val="2284820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rgbClr val="006600"/>
                </a:solidFill>
              </a:rPr>
              <a:t>Pete van </a:t>
            </a:r>
            <a:r>
              <a:rPr lang="en-US" sz="4000" b="1" dirty="0" err="1">
                <a:solidFill>
                  <a:srgbClr val="006600"/>
                </a:solidFill>
              </a:rPr>
              <a:t>Metre</a:t>
            </a:r>
            <a:r>
              <a:rPr lang="en-US" sz="4000" b="1" dirty="0">
                <a:solidFill>
                  <a:srgbClr val="006600"/>
                </a:solidFill>
              </a:rPr>
              <a:t> &amp; Barbara Mahler</a:t>
            </a:r>
            <a:endParaRPr lang="en-US" b="1" dirty="0">
              <a:solidFill>
                <a:srgbClr val="00660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57200" y="1295400"/>
            <a:ext cx="8229600" cy="0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Peter C Van Metre">
            <a:extLst>
              <a:ext uri="{FF2B5EF4-FFF2-40B4-BE49-F238E27FC236}">
                <a16:creationId xmlns:a16="http://schemas.microsoft.com/office/drawing/2014/main" id="{6DBC0E81-103B-9548-8E5F-F739E43E5D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76400"/>
            <a:ext cx="36576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arbara Mahler">
            <a:extLst>
              <a:ext uri="{FF2B5EF4-FFF2-40B4-BE49-F238E27FC236}">
                <a16:creationId xmlns:a16="http://schemas.microsoft.com/office/drawing/2014/main" id="{7F6EE3F2-305A-AE4F-95E2-3E78E56904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676400"/>
            <a:ext cx="35814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A175AE0-BE5E-416E-AFF5-1D97CD16288C}"/>
              </a:ext>
            </a:extLst>
          </p:cNvPr>
          <p:cNvSpPr txBox="1"/>
          <p:nvPr/>
        </p:nvSpPr>
        <p:spPr>
          <a:xfrm>
            <a:off x="914400" y="5791200"/>
            <a:ext cx="82296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/>
              <a:t>https://www.caringbridge.org/visit/barbaramahler</a:t>
            </a:r>
          </a:p>
        </p:txBody>
      </p:sp>
    </p:spTree>
    <p:extLst>
      <p:ext uri="{BB962C8B-B14F-4D97-AF65-F5344CB8AC3E}">
        <p14:creationId xmlns:p14="http://schemas.microsoft.com/office/powerpoint/2010/main" val="2516235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94235"/>
            <a:ext cx="6789004" cy="99070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6600"/>
                </a:solidFill>
              </a:rPr>
              <a:t>Texas Water Research Network</a:t>
            </a:r>
            <a:endParaRPr lang="en-US" sz="3600" b="1" dirty="0">
              <a:solidFill>
                <a:srgbClr val="0066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" y="4268555"/>
            <a:ext cx="7162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US" sz="3200" b="1" dirty="0">
                <a:solidFill>
                  <a:srgbClr val="006600"/>
                </a:solidFill>
              </a:rPr>
              <a:t>Facilitation Team</a:t>
            </a:r>
          </a:p>
          <a:p>
            <a:pPr lvl="1" algn="ctr"/>
            <a:endParaRPr lang="en-US" sz="2400" b="1" dirty="0">
              <a:solidFill>
                <a:srgbClr val="006600"/>
              </a:solidFill>
            </a:endParaRPr>
          </a:p>
          <a:p>
            <a:pPr lvl="1" algn="ctr"/>
            <a:r>
              <a:rPr lang="en-US" sz="2800" b="1" dirty="0"/>
              <a:t>Darrel Tremaine, Patrick Bixler, Robert Mace, Josh Katz, Jay Banner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603" y="288456"/>
            <a:ext cx="8622397" cy="2022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7735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2440</TotalTime>
  <Words>378</Words>
  <Application>Microsoft Macintosh PowerPoint</Application>
  <PresentationFormat>On-screen Show (4:3)</PresentationFormat>
  <Paragraphs>60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2_Office Theme</vt:lpstr>
      <vt:lpstr>3_Office Theme</vt:lpstr>
      <vt:lpstr>Welcome to the  Texas Water Research Network</vt:lpstr>
      <vt:lpstr>Goals for meeting</vt:lpstr>
      <vt:lpstr>TWRN Mission</vt:lpstr>
      <vt:lpstr>TWRN Meetings Evolution</vt:lpstr>
      <vt:lpstr>TWRN: Where do we go from here?</vt:lpstr>
      <vt:lpstr>Grand Challenges</vt:lpstr>
      <vt:lpstr>Pete van Metre &amp; Barbara Mahler</vt:lpstr>
      <vt:lpstr>Texas Water Research Network</vt:lpstr>
    </vt:vector>
  </TitlesOfParts>
  <Company>University of Texas at Austin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Texas  Water Research Network</dc:title>
  <dc:creator>Suzanne Schwartz</dc:creator>
  <cp:lastModifiedBy>Tremaine, Darrel</cp:lastModifiedBy>
  <cp:revision>81</cp:revision>
  <dcterms:created xsi:type="dcterms:W3CDTF">2017-05-04T16:03:27Z</dcterms:created>
  <dcterms:modified xsi:type="dcterms:W3CDTF">2021-05-19T06:10:42Z</dcterms:modified>
</cp:coreProperties>
</file>